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9" r:id="rId6"/>
    <p:sldId id="289" r:id="rId7"/>
    <p:sldId id="263" r:id="rId8"/>
    <p:sldId id="288" r:id="rId9"/>
    <p:sldId id="299" r:id="rId10"/>
    <p:sldId id="295" r:id="rId11"/>
    <p:sldId id="291" r:id="rId12"/>
    <p:sldId id="297" r:id="rId13"/>
    <p:sldId id="296" r:id="rId14"/>
    <p:sldId id="298" r:id="rId15"/>
    <p:sldId id="300" r:id="rId16"/>
    <p:sldId id="292" r:id="rId17"/>
    <p:sldId id="276" r:id="rId18"/>
    <p:sldId id="274" r:id="rId19"/>
    <p:sldId id="278" r:id="rId20"/>
    <p:sldId id="279" r:id="rId21"/>
    <p:sldId id="282" r:id="rId22"/>
    <p:sldId id="28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9" autoAdjust="0"/>
    <p:restoredTop sz="95226" autoAdjust="0"/>
  </p:normalViewPr>
  <p:slideViewPr>
    <p:cSldViewPr snapToGrid="0">
      <p:cViewPr varScale="1">
        <p:scale>
          <a:sx n="67" d="100"/>
          <a:sy n="67" d="100"/>
        </p:scale>
        <p:origin x="475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3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9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71618" y="65500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575225" y="1909472"/>
            <a:ext cx="9325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离散网络嵌入学习研究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16" name="文本框 136"/>
          <p:cNvSpPr txBox="1"/>
          <p:nvPr/>
        </p:nvSpPr>
        <p:spPr>
          <a:xfrm>
            <a:off x="1491498" y="3371823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altLang="en-US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王  瑞  毛</a:t>
            </a:r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振 </a:t>
            </a:r>
            <a:r>
              <a:rPr lang="zh-CN" altLang="en-US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尹康华</a:t>
            </a:r>
            <a:endParaRPr lang="zh-CN" altLang="en-US" sz="24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5484716" y="4795779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1968585" y="4219367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sz="2000" b="1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王  瑞  毛  振  尹康华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583947" y="4112769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18547" y="4131436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03269" y="4757974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010018" y="4859361"/>
            <a:ext cx="340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6036020" y="42363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6036020" y="4860674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70981" y="4696740"/>
            <a:ext cx="3413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070981" y="5250257"/>
            <a:ext cx="3341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96983" y="463649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096983" y="528468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5" b="79365"/>
          <a:stretch/>
        </p:blipFill>
        <p:spPr>
          <a:xfrm>
            <a:off x="4747384" y="1976617"/>
            <a:ext cx="3722246" cy="4684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F55CDC8-45DD-467F-994C-60FEF276A1DA}"/>
              </a:ext>
            </a:extLst>
          </p:cNvPr>
          <p:cNvSpPr/>
          <p:nvPr/>
        </p:nvSpPr>
        <p:spPr>
          <a:xfrm>
            <a:off x="307078" y="2033655"/>
            <a:ext cx="41953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			Sign 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en-US" altLang="zh-CN" dirty="0" smtClean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hard 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tanh/ hand sigmoid </a:t>
            </a:r>
            <a:r>
              <a:rPr lang="en-US" altLang="zh-CN" dirty="0" err="1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wth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probability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84" y="4211751"/>
            <a:ext cx="4008467" cy="419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9" r="8572"/>
          <a:stretch/>
        </p:blipFill>
        <p:spPr>
          <a:xfrm>
            <a:off x="4747384" y="3080385"/>
            <a:ext cx="3967991" cy="11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F11F35E-297F-4479-8D52-0FC65868F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80" y="17817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62" y="4981331"/>
            <a:ext cx="4705537" cy="13534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62" y="4161671"/>
            <a:ext cx="3875571" cy="8196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3644" y="4996465"/>
            <a:ext cx="349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K-means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片 9">
            <a:extLst>
              <a:ext uri="{FF2B5EF4-FFF2-40B4-BE49-F238E27FC236}">
                <a16:creationId xmlns:a16="http://schemas.microsoft.com/office/drawing/2014/main" id="{EAC4CB29-8E2D-4AB4-A448-9BEAA875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62" y="769872"/>
            <a:ext cx="4340031" cy="268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6F807068-5966-4582-ACA0-D84A0C46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210" y="769872"/>
            <a:ext cx="2863483" cy="101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double bit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quatization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 bit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基于数据分布）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8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45920" y="594360"/>
            <a:ext cx="903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</a:rPr>
              <a:t>最优化实值与二值串差的二范数来逼近的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方法（可以与梯度下降配合使用）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9" y="1442861"/>
            <a:ext cx="4130018" cy="146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201" r="1562" b="86018"/>
          <a:stretch/>
        </p:blipFill>
        <p:spPr>
          <a:xfrm>
            <a:off x="2205059" y="2904046"/>
            <a:ext cx="6750346" cy="391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9" y="5553854"/>
            <a:ext cx="5326278" cy="7200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7195" y="2577465"/>
            <a:ext cx="218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转化为二值向量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190" y="5688036"/>
            <a:ext cx="887730" cy="3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梯度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78219" r="-4486" b="-78219"/>
          <a:stretch/>
        </p:blipFill>
        <p:spPr>
          <a:xfrm>
            <a:off x="2205059" y="3809875"/>
            <a:ext cx="6880728" cy="28422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1" t="27551" r="33623" b="65058"/>
          <a:stretch/>
        </p:blipFill>
        <p:spPr>
          <a:xfrm>
            <a:off x="7684780" y="2994833"/>
            <a:ext cx="1114425" cy="2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03069" y="554355"/>
            <a:ext cx="80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</a:rPr>
              <a:t>在二值串的优化方面，学习到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了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</a:rPr>
              <a:t>sign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的近似梯度，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</a:rPr>
              <a:t>ADMM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方法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近似梯度法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</a:rPr>
              <a:t>，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55" y="2606524"/>
            <a:ext cx="3804844" cy="22194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17" y="2242423"/>
            <a:ext cx="4140014" cy="27762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7675" y="1800225"/>
            <a:ext cx="2165985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ADMM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0460" y="1394460"/>
            <a:ext cx="2165985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近似梯度法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360" y="190309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Sign(r)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近似梯度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3133" b="1"/>
          <a:stretch/>
        </p:blipFill>
        <p:spPr>
          <a:xfrm>
            <a:off x="266577" y="2912447"/>
            <a:ext cx="2931469" cy="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5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1026367" y="74557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DNE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03405D-CD27-4007-8646-88A081A0FF48}"/>
              </a:ext>
            </a:extLst>
          </p:cNvPr>
          <p:cNvSpPr txBox="1"/>
          <p:nvPr/>
        </p:nvSpPr>
        <p:spPr>
          <a:xfrm>
            <a:off x="951011" y="1566360"/>
            <a:ext cx="354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DNE </a:t>
            </a:r>
            <a:r>
              <a:rPr lang="zh-CN" altLang="en-US" dirty="0">
                <a:solidFill>
                  <a:schemeClr val="bg1"/>
                </a:solidFill>
              </a:rPr>
              <a:t>汉明相似度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19D2FB-9CB7-48B1-9C96-37401E03F5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49" r="1326"/>
          <a:stretch/>
        </p:blipFill>
        <p:spPr>
          <a:xfrm>
            <a:off x="3206115" y="1599274"/>
            <a:ext cx="5333728" cy="18011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5DA020-C6EF-42DD-86F1-C01F49E82680}"/>
              </a:ext>
            </a:extLst>
          </p:cNvPr>
          <p:cNvSpPr txBox="1"/>
          <p:nvPr/>
        </p:nvSpPr>
        <p:spPr>
          <a:xfrm>
            <a:off x="1026367" y="3935778"/>
            <a:ext cx="23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优化目标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5D691-1DB2-4660-85EB-6CBD7346FBA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55" r="416"/>
          <a:stretch/>
        </p:blipFill>
        <p:spPr>
          <a:xfrm>
            <a:off x="3396343" y="3935778"/>
            <a:ext cx="5028618" cy="15087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96343" y="607078"/>
            <a:ext cx="7595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将高维度，稀疏矩阵，转换为低维度，稠密矩阵，再利用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值乘法</a:t>
            </a:r>
            <a:r>
              <a:rPr lang="zh-CN" altLang="en-US" dirty="0">
                <a:solidFill>
                  <a:schemeClr val="bg1"/>
                </a:solidFill>
              </a:rPr>
              <a:t>代替</a:t>
            </a:r>
            <a:r>
              <a:rPr lang="zh-CN" altLang="zh-CN" dirty="0">
                <a:solidFill>
                  <a:schemeClr val="bg1"/>
                </a:solidFill>
              </a:rPr>
              <a:t>汉明相似度</a:t>
            </a:r>
            <a:r>
              <a:rPr lang="zh-CN" altLang="en-US" dirty="0">
                <a:solidFill>
                  <a:schemeClr val="bg1"/>
                </a:solidFill>
              </a:rPr>
              <a:t>来评估样本间的距离，构造目标函数，通过已有的标签信息指导嵌入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80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3005" y="400050"/>
            <a:ext cx="187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24700" y="478155"/>
            <a:ext cx="187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" y="1460085"/>
            <a:ext cx="5749290" cy="38852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69" y="1538190"/>
            <a:ext cx="6174878" cy="31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11503C-67D7-4AB3-8891-1994E4BB05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55" y="3394223"/>
            <a:ext cx="6026636" cy="21664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4B760A-3561-4BD9-98BC-36F6088DD98C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E7DC-0505-466C-BAD1-9584D4E33365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FC9F1D-5E3A-44F4-B0A8-4F7E1D34F686}"/>
              </a:ext>
            </a:extLst>
          </p:cNvPr>
          <p:cNvSpPr/>
          <p:nvPr/>
        </p:nvSpPr>
        <p:spPr>
          <a:xfrm>
            <a:off x="2714392" y="1745932"/>
            <a:ext cx="6298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原本的DNE没有节点的属性，只有一个邻接矩阵，通过邻接矩阵来获得节点的二值embedding，以及一个分类器；LQANR加入了节点属性，通过邻接矩阵和节点的信息来获得节点的lowbit embedding，lowbit就是将原本{+1， -1}的二值形式转化为{-2^n...-2, -1, 0, 1, ... 2^n}的形式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639868" y="13470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LQANR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6580331" y="523551"/>
            <a:ext cx="4992975" cy="6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 with RBF(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使用闭解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6566003" y="1042363"/>
            <a:ext cx="283320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92.70 %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87.82 %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586529" y="3861413"/>
            <a:ext cx="4512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582966" y="4193329"/>
            <a:ext cx="337137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分类器：</a:t>
            </a:r>
          </a:p>
          <a:p>
            <a:pPr defTabSz="121917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90.03 %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81.55 %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6546933" y="1899475"/>
            <a:ext cx="44560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 with RBF(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546933" y="2504904"/>
            <a:ext cx="582487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94.13 %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88.19 %</a:t>
            </a: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</a:p>
          <a:p>
            <a:pPr defTabSz="1219170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100.00 %  test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84.50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586529" y="1353760"/>
            <a:ext cx="54274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DNE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dblq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邻接矩阵，定点没有属性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 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defTabSz="1219170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带标签数据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86529" y="2041124"/>
            <a:ext cx="3452155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2.808 sec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size:  17716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 size:  4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size:  (128, 15944)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CE148E-6389-4F85-AC94-56AD91F13E52}"/>
              </a:ext>
            </a:extLst>
          </p:cNvPr>
          <p:cNvSpPr txBox="1"/>
          <p:nvPr/>
        </p:nvSpPr>
        <p:spPr>
          <a:xfrm>
            <a:off x="3208234" y="2462616"/>
            <a:ext cx="35130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size:  (128, 1772)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(1772, 4)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83.35 %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46933" y="4690497"/>
            <a:ext cx="53263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78.13 %  test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67.90 %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0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难点以及解决</a:t>
            </a: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3756701" y="1846346"/>
            <a:ext cx="5311100" cy="109944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、机器学习相关知识薄弱，部分算法难以理解</a:t>
            </a: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、研究方向不明确，自己构建的模型对比现有模型，其准确率较低，难以得到理想结果。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2559790" y="4911784"/>
            <a:ext cx="6049965" cy="87438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网上查询相关网课、咨询机器学习任课老师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资讯老师，查阅相关论文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2000926" y="3476581"/>
            <a:ext cx="8241741" cy="391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80561" y="1912982"/>
            <a:ext cx="1639687" cy="1455268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85243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623347" y="4025136"/>
            <a:ext cx="1639688" cy="1455269"/>
            <a:chOff x="7055945" y="4194060"/>
            <a:chExt cx="1640114" cy="1455648"/>
          </a:xfrm>
          <a:solidFill>
            <a:srgbClr val="4188A8"/>
          </a:solidFill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629752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5704732" y="3854018"/>
            <a:ext cx="870632" cy="750544"/>
          </a:xfrm>
          <a:prstGeom prst="triangl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85920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89106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86925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04" name="文本框 4"/>
          <p:cNvSpPr txBox="1"/>
          <p:nvPr/>
        </p:nvSpPr>
        <p:spPr>
          <a:xfrm>
            <a:off x="4624079" y="2592046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40593" y="2623906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5446765" y="2602101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前期工作概况及成果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4624079" y="333426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3366122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334431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4624079" y="407647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4108338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46765" y="408653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126" name="文本框 10"/>
          <p:cNvSpPr txBox="1"/>
          <p:nvPr/>
        </p:nvSpPr>
        <p:spPr>
          <a:xfrm>
            <a:off x="4625081" y="480832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05</a:t>
            </a:r>
            <a:endParaRPr lang="zh-CN" altLang="en-US" sz="2800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341595" y="4840187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5447767" y="481838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4830" y="737235"/>
            <a:ext cx="39547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 smtClean="0">
                <a:solidFill>
                  <a:schemeClr val="bg1"/>
                </a:solidFill>
              </a:rPr>
              <a:t>目录改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26" grpId="0"/>
      <p:bldP spid="128" grpId="0"/>
      <p:bldP spid="580" grpId="0"/>
      <p:bldP spid="5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414053" y="2414649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5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09487" y="3264588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806513" y="242874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356550" y="4265899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3518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4630769" y="905877"/>
            <a:ext cx="3901726" cy="1888757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6"/>
          <p:cNvSpPr/>
          <p:nvPr/>
        </p:nvSpPr>
        <p:spPr>
          <a:xfrm>
            <a:off x="5250681" y="2992931"/>
            <a:ext cx="2094890" cy="1950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458295" y="4803204"/>
            <a:ext cx="2321329" cy="50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多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方向，使用更加有效率和准确度的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quantization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的技巧；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4962864" y="905877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2023"/>
          <p:cNvSpPr/>
          <p:nvPr/>
        </p:nvSpPr>
        <p:spPr>
          <a:xfrm>
            <a:off x="5323763" y="1138161"/>
            <a:ext cx="3251491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使用图神经网络，比如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GCN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GAT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来产生二值的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6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354574" y="425105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2025"/>
          <p:cNvSpPr/>
          <p:nvPr/>
        </p:nvSpPr>
        <p:spPr>
          <a:xfrm>
            <a:off x="7860637" y="4840065"/>
            <a:ext cx="2273124" cy="63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在分类器方面，实现二值或者</a:t>
            </a:r>
            <a:r>
              <a:rPr lang="en-US" altLang="zh-CN" sz="12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的分类器（如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SVM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NN</a:t>
            </a: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）；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777328" y="4461674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031"/>
          <p:cNvGrpSpPr/>
          <p:nvPr/>
        </p:nvGrpSpPr>
        <p:grpSpPr>
          <a:xfrm>
            <a:off x="4175687" y="1157046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6" name="Group 2040"/>
          <p:cNvGrpSpPr/>
          <p:nvPr/>
        </p:nvGrpSpPr>
        <p:grpSpPr>
          <a:xfrm>
            <a:off x="10509688" y="4580478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487858" y="3615415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040843" y="164715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感谢您的指正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文本框 136">
            <a:extLst>
              <a:ext uri="{FF2B5EF4-FFF2-40B4-BE49-F238E27FC236}">
                <a16:creationId xmlns:a16="http://schemas.microsoft.com/office/drawing/2014/main" id="{021772B7-1606-441D-BDB9-419B352DDBDF}"/>
              </a:ext>
            </a:extLst>
          </p:cNvPr>
          <p:cNvSpPr txBox="1"/>
          <p:nvPr/>
        </p:nvSpPr>
        <p:spPr>
          <a:xfrm>
            <a:off x="1658301" y="3436434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altLang="en-US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王  瑞 毛  振 </a:t>
            </a:r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尹康华</a:t>
            </a:r>
          </a:p>
        </p:txBody>
      </p:sp>
      <p:sp>
        <p:nvSpPr>
          <p:cNvPr id="62" name="KSO_Shape">
            <a:extLst>
              <a:ext uri="{FF2B5EF4-FFF2-40B4-BE49-F238E27FC236}">
                <a16:creationId xmlns:a16="http://schemas.microsoft.com/office/drawing/2014/main" id="{EA592284-D422-45F1-9550-58B3580AC0DC}"/>
              </a:ext>
            </a:extLst>
          </p:cNvPr>
          <p:cNvSpPr>
            <a:spLocks/>
          </p:cNvSpPr>
          <p:nvPr/>
        </p:nvSpPr>
        <p:spPr bwMode="auto">
          <a:xfrm>
            <a:off x="5660166" y="4749037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38">
            <a:extLst>
              <a:ext uri="{FF2B5EF4-FFF2-40B4-BE49-F238E27FC236}">
                <a16:creationId xmlns:a16="http://schemas.microsoft.com/office/drawing/2014/main" id="{CEA4C3F4-23ED-47CC-BB55-462194A9E994}"/>
              </a:ext>
            </a:extLst>
          </p:cNvPr>
          <p:cNvSpPr txBox="1"/>
          <p:nvPr/>
        </p:nvSpPr>
        <p:spPr>
          <a:xfrm>
            <a:off x="2304694" y="4256219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sz="2000" b="1" dirty="0" smtClean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王  瑞  毛  振 </a:t>
            </a:r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尹康华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98C2E47-64D9-41D2-8956-3B11E0FD3103}"/>
              </a:ext>
            </a:extLst>
          </p:cNvPr>
          <p:cNvGrpSpPr/>
          <p:nvPr/>
        </p:nvGrpSpPr>
        <p:grpSpPr>
          <a:xfrm>
            <a:off x="5759397" y="4066027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5185D34-F851-4BFE-9CE0-C6548BDF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08FA1636-DB0F-438E-8254-9CDA656FE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20380AC-76E3-4FB3-81DE-0F71815E0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2F1C2EF-0609-4471-A862-3C9BF2FB7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12B84CE2-C9AF-4A8D-B71C-A2D918C7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7A000F4-212A-4D6E-BAEF-ADF4FA5E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82DDDCF-52F9-4CE9-98A8-E3E7CD88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72B36BF-C061-42C4-A515-30858B15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F7E0AA31-09F1-401A-A6B3-34B334CC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3808EE2-76D5-463A-AAD4-DB5165CA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DD5D778-588C-4843-97C4-8DC6DA3D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0B82343-B14B-4B76-9D5F-FFE41DE29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2BFA21B-D0D4-4B73-ADCA-E9AD03830242}"/>
              </a:ext>
            </a:extLst>
          </p:cNvPr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C322B46-066B-4DD1-A7B6-2430CFE2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60AC42A-1DB1-4A55-8574-1FAE7C5F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78415FA2-BF9E-478B-88D1-D985BFAAB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34A9E31A-310F-43B9-B0DA-79918B67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16E566B-44C0-46F3-897A-C261CBCB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2AE6BCC-5626-4421-B826-5F7110C39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88E9325F-B28B-4300-8BB8-B582432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8BE28629-772F-4189-9A36-A9A63854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62326246-9F51-4335-93C6-B935A8B7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8C516AA2-2454-4EB2-B4DC-B5E23CA9B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Rectangle 35">
              <a:extLst>
                <a:ext uri="{FF2B5EF4-FFF2-40B4-BE49-F238E27FC236}">
                  <a16:creationId xmlns:a16="http://schemas.microsoft.com/office/drawing/2014/main" id="{7B9F65FA-54A8-4145-B41E-FB518CE4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D7C73AA4-37AB-4AFD-897C-665C05B4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EAD6D7C-8E22-49E5-A335-92DD8D5BBC3F}"/>
              </a:ext>
            </a:extLst>
          </p:cNvPr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C6570BE-ACCE-4E20-B57D-63425A6C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1464011F-7651-4DE1-87A9-654E2DDA7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00DC5C1C-35C8-4259-88D0-16422B7C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29C3CF7-CBC7-4E80-9824-1FB5DF43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B6E6163-04B3-4B49-A86D-4C57C5E6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DAA5200-3A25-45EA-9A3C-F65129FE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1A2F704-CB2D-49AD-9508-50D58FB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FB2021FF-ED9B-4691-8F5A-4737FC079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9" name="文本框 174">
            <a:extLst>
              <a:ext uri="{FF2B5EF4-FFF2-40B4-BE49-F238E27FC236}">
                <a16:creationId xmlns:a16="http://schemas.microsoft.com/office/drawing/2014/main" id="{5F50807D-C426-4C0D-9534-DF0494E4EC45}"/>
              </a:ext>
            </a:extLst>
          </p:cNvPr>
          <p:cNvSpPr txBox="1"/>
          <p:nvPr/>
        </p:nvSpPr>
        <p:spPr>
          <a:xfrm>
            <a:off x="2304694" y="482942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100" name="文本框 175">
            <a:extLst>
              <a:ext uri="{FF2B5EF4-FFF2-40B4-BE49-F238E27FC236}">
                <a16:creationId xmlns:a16="http://schemas.microsoft.com/office/drawing/2014/main" id="{E447D0D9-F864-4538-9A27-F85392389789}"/>
              </a:ext>
            </a:extLst>
          </p:cNvPr>
          <p:cNvSpPr txBox="1"/>
          <p:nvPr/>
        </p:nvSpPr>
        <p:spPr>
          <a:xfrm>
            <a:off x="6211470" y="41896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101" name="文本框 176">
            <a:extLst>
              <a:ext uri="{FF2B5EF4-FFF2-40B4-BE49-F238E27FC236}">
                <a16:creationId xmlns:a16="http://schemas.microsoft.com/office/drawing/2014/main" id="{D0A4641C-8334-4A07-9A41-C9A43E795963}"/>
              </a:ext>
            </a:extLst>
          </p:cNvPr>
          <p:cNvSpPr txBox="1"/>
          <p:nvPr/>
        </p:nvSpPr>
        <p:spPr>
          <a:xfrm>
            <a:off x="6211470" y="4813932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687BB2D-AC99-4175-BC01-77B6775E95D5}"/>
              </a:ext>
            </a:extLst>
          </p:cNvPr>
          <p:cNvCxnSpPr/>
          <p:nvPr/>
        </p:nvCxnSpPr>
        <p:spPr>
          <a:xfrm>
            <a:off x="2365657" y="4649998"/>
            <a:ext cx="3294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91048275-3AE3-4862-A11B-2B401C0B4E03}"/>
              </a:ext>
            </a:extLst>
          </p:cNvPr>
          <p:cNvCxnSpPr/>
          <p:nvPr/>
        </p:nvCxnSpPr>
        <p:spPr>
          <a:xfrm>
            <a:off x="2365657" y="5203515"/>
            <a:ext cx="3294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0523162-4112-4145-8869-2ED1BC3F2D52}"/>
              </a:ext>
            </a:extLst>
          </p:cNvPr>
          <p:cNvCxnSpPr/>
          <p:nvPr/>
        </p:nvCxnSpPr>
        <p:spPr>
          <a:xfrm>
            <a:off x="6272433" y="458975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A959244-456B-4938-A864-1EDC5001C6FB}"/>
              </a:ext>
            </a:extLst>
          </p:cNvPr>
          <p:cNvCxnSpPr/>
          <p:nvPr/>
        </p:nvCxnSpPr>
        <p:spPr>
          <a:xfrm>
            <a:off x="6272433" y="5237941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303081" y="2492874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98515" y="3342813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695541" y="250696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选题介绍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67900" y="763665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2183374" y="3436674"/>
            <a:ext cx="560771" cy="559713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2464818" y="1384043"/>
            <a:ext cx="2035703" cy="2334075"/>
            <a:chOff x="3879850" y="2675943"/>
            <a:chExt cx="3054350" cy="350202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7" name="Freeform 9"/>
          <p:cNvSpPr>
            <a:spLocks/>
          </p:cNvSpPr>
          <p:nvPr/>
        </p:nvSpPr>
        <p:spPr bwMode="auto">
          <a:xfrm>
            <a:off x="1753803" y="3007103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8" name="Freeform 10"/>
          <p:cNvSpPr>
            <a:spLocks/>
          </p:cNvSpPr>
          <p:nvPr/>
        </p:nvSpPr>
        <p:spPr bwMode="auto">
          <a:xfrm>
            <a:off x="1376076" y="2629376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9" name="Freeform 11"/>
          <p:cNvSpPr>
            <a:spLocks/>
          </p:cNvSpPr>
          <p:nvPr/>
        </p:nvSpPr>
        <p:spPr bwMode="auto">
          <a:xfrm>
            <a:off x="989885" y="2242127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4697320" y="2167005"/>
            <a:ext cx="6015079" cy="25322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网络嵌入（</a:t>
            </a:r>
            <a:r>
              <a:rPr lang="en-US" altLang="zh-CN" dirty="0">
                <a:solidFill>
                  <a:schemeClr val="bg1"/>
                </a:solidFill>
              </a:rPr>
              <a:t>Network Embedding</a:t>
            </a:r>
            <a:r>
              <a:rPr lang="zh-CN" altLang="en-US" dirty="0">
                <a:solidFill>
                  <a:schemeClr val="bg1"/>
                </a:solidFill>
              </a:rPr>
              <a:t>）旨在学习网络中节点的低维度潜在表示，所学习到的特征表示可以用作基于图的各种任务的特征，例如社交网络用户分类，聚类，链路预测和可视化。与此同时，离散表示学习已成为大规模机器学习、检索等领域的重要内容与研究热点。本课题研究离散网络嵌入学习，实现网络嵌入的高效存储和计算。</a:t>
            </a:r>
            <a:endParaRPr lang="zh-CN" altLang="en-US" sz="1400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7" grpId="0" animBg="1"/>
      <p:bldP spid="158" grpId="0" animBg="1"/>
      <p:bldP spid="159" grpId="0" animBg="1"/>
      <p:bldP spid="160" grpId="0"/>
      <p:bldP spid="177" grpId="0"/>
      <p:bldP spid="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工作概况及成果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933619" y="2582993"/>
              <a:ext cx="346075" cy="1027113"/>
              <a:chOff x="4030331" y="6729339"/>
              <a:chExt cx="346075" cy="1027113"/>
            </a:xfrm>
            <a:solidFill>
              <a:schemeClr val="bg1">
                <a:alpha val="20000"/>
              </a:schemeClr>
            </a:solidFill>
          </p:grpSpPr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A92766-4BA4-4CB9-8BFC-9F7552C8A69A}"/>
              </a:ext>
            </a:extLst>
          </p:cNvPr>
          <p:cNvSpPr txBox="1"/>
          <p:nvPr/>
        </p:nvSpPr>
        <p:spPr>
          <a:xfrm>
            <a:off x="328725" y="427054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1E8847-C408-4EA8-AB36-E091E68822E6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工作概况及成果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22D08F0-F32A-46D3-A443-296D6FDE4F07}"/>
              </a:ext>
            </a:extLst>
          </p:cNvPr>
          <p:cNvSpPr>
            <a:spLocks noEditPoints="1"/>
          </p:cNvSpPr>
          <p:nvPr/>
        </p:nvSpPr>
        <p:spPr bwMode="auto">
          <a:xfrm>
            <a:off x="4247374" y="2174858"/>
            <a:ext cx="975026" cy="969068"/>
          </a:xfrm>
          <a:custGeom>
            <a:avLst/>
            <a:gdLst>
              <a:gd name="T0" fmla="*/ 201 w 203"/>
              <a:gd name="T1" fmla="*/ 83 h 201"/>
              <a:gd name="T2" fmla="*/ 201 w 203"/>
              <a:gd name="T3" fmla="*/ 118 h 201"/>
              <a:gd name="T4" fmla="*/ 173 w 203"/>
              <a:gd name="T5" fmla="*/ 130 h 201"/>
              <a:gd name="T6" fmla="*/ 187 w 203"/>
              <a:gd name="T7" fmla="*/ 158 h 201"/>
              <a:gd name="T8" fmla="*/ 158 w 203"/>
              <a:gd name="T9" fmla="*/ 186 h 201"/>
              <a:gd name="T10" fmla="*/ 131 w 203"/>
              <a:gd name="T11" fmla="*/ 172 h 201"/>
              <a:gd name="T12" fmla="*/ 120 w 203"/>
              <a:gd name="T13" fmla="*/ 201 h 201"/>
              <a:gd name="T14" fmla="*/ 82 w 203"/>
              <a:gd name="T15" fmla="*/ 201 h 201"/>
              <a:gd name="T16" fmla="*/ 71 w 203"/>
              <a:gd name="T17" fmla="*/ 171 h 201"/>
              <a:gd name="T18" fmla="*/ 44 w 203"/>
              <a:gd name="T19" fmla="*/ 186 h 201"/>
              <a:gd name="T20" fmla="*/ 15 w 203"/>
              <a:gd name="T21" fmla="*/ 155 h 201"/>
              <a:gd name="T22" fmla="*/ 28 w 203"/>
              <a:gd name="T23" fmla="*/ 138 h 201"/>
              <a:gd name="T24" fmla="*/ 28 w 203"/>
              <a:gd name="T25" fmla="*/ 138 h 201"/>
              <a:gd name="T26" fmla="*/ 28 w 203"/>
              <a:gd name="T27" fmla="*/ 128 h 201"/>
              <a:gd name="T28" fmla="*/ 25 w 203"/>
              <a:gd name="T29" fmla="*/ 123 h 201"/>
              <a:gd name="T30" fmla="*/ 20 w 203"/>
              <a:gd name="T31" fmla="*/ 110 h 201"/>
              <a:gd name="T32" fmla="*/ 0 w 203"/>
              <a:gd name="T33" fmla="*/ 110 h 201"/>
              <a:gd name="T34" fmla="*/ 0 w 203"/>
              <a:gd name="T35" fmla="*/ 83 h 201"/>
              <a:gd name="T36" fmla="*/ 28 w 203"/>
              <a:gd name="T37" fmla="*/ 72 h 201"/>
              <a:gd name="T38" fmla="*/ 18 w 203"/>
              <a:gd name="T39" fmla="*/ 42 h 201"/>
              <a:gd name="T40" fmla="*/ 42 w 203"/>
              <a:gd name="T41" fmla="*/ 17 h 201"/>
              <a:gd name="T42" fmla="*/ 72 w 203"/>
              <a:gd name="T43" fmla="*/ 28 h 201"/>
              <a:gd name="T44" fmla="*/ 82 w 203"/>
              <a:gd name="T45" fmla="*/ 0 h 201"/>
              <a:gd name="T46" fmla="*/ 117 w 203"/>
              <a:gd name="T47" fmla="*/ 0 h 201"/>
              <a:gd name="T48" fmla="*/ 130 w 203"/>
              <a:gd name="T49" fmla="*/ 29 h 201"/>
              <a:gd name="T50" fmla="*/ 159 w 203"/>
              <a:gd name="T51" fmla="*/ 17 h 201"/>
              <a:gd name="T52" fmla="*/ 184 w 203"/>
              <a:gd name="T53" fmla="*/ 43 h 201"/>
              <a:gd name="T54" fmla="*/ 172 w 203"/>
              <a:gd name="T55" fmla="*/ 72 h 201"/>
              <a:gd name="T56" fmla="*/ 201 w 203"/>
              <a:gd name="T57" fmla="*/ 83 h 201"/>
              <a:gd name="T58" fmla="*/ 101 w 203"/>
              <a:gd name="T59" fmla="*/ 145 h 201"/>
              <a:gd name="T60" fmla="*/ 145 w 203"/>
              <a:gd name="T61" fmla="*/ 100 h 201"/>
              <a:gd name="T62" fmla="*/ 101 w 203"/>
              <a:gd name="T63" fmla="*/ 56 h 201"/>
              <a:gd name="T64" fmla="*/ 56 w 203"/>
              <a:gd name="T65" fmla="*/ 100 h 201"/>
              <a:gd name="T66" fmla="*/ 101 w 203"/>
              <a:gd name="T67" fmla="*/ 145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3" h="201">
                <a:moveTo>
                  <a:pt x="201" y="83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3" y="130"/>
                </a:cubicBezTo>
                <a:cubicBezTo>
                  <a:pt x="171" y="146"/>
                  <a:pt x="187" y="158"/>
                  <a:pt x="187" y="158"/>
                </a:cubicBezTo>
                <a:cubicBezTo>
                  <a:pt x="158" y="186"/>
                  <a:pt x="158" y="186"/>
                  <a:pt x="158" y="186"/>
                </a:cubicBezTo>
                <a:cubicBezTo>
                  <a:pt x="158" y="186"/>
                  <a:pt x="144" y="167"/>
                  <a:pt x="131" y="172"/>
                </a:cubicBezTo>
                <a:cubicBezTo>
                  <a:pt x="116" y="178"/>
                  <a:pt x="120" y="201"/>
                  <a:pt x="120" y="201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1"/>
                  <a:pt x="85" y="176"/>
                  <a:pt x="71" y="171"/>
                </a:cubicBezTo>
                <a:cubicBezTo>
                  <a:pt x="56" y="166"/>
                  <a:pt x="44" y="186"/>
                  <a:pt x="44" y="186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8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9" y="135"/>
                  <a:pt x="29" y="131"/>
                  <a:pt x="28" y="128"/>
                </a:cubicBezTo>
                <a:cubicBezTo>
                  <a:pt x="27" y="126"/>
                  <a:pt x="26" y="125"/>
                  <a:pt x="25" y="123"/>
                </a:cubicBezTo>
                <a:cubicBezTo>
                  <a:pt x="23" y="116"/>
                  <a:pt x="21" y="109"/>
                  <a:pt x="20" y="110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0" y="83"/>
                  <a:pt x="28" y="72"/>
                </a:cubicBezTo>
                <a:cubicBezTo>
                  <a:pt x="37" y="62"/>
                  <a:pt x="18" y="42"/>
                  <a:pt x="18" y="42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3"/>
                  <a:pt x="72" y="28"/>
                </a:cubicBezTo>
                <a:cubicBezTo>
                  <a:pt x="89" y="23"/>
                  <a:pt x="82" y="0"/>
                  <a:pt x="82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5"/>
                  <a:pt x="130" y="29"/>
                </a:cubicBezTo>
                <a:cubicBezTo>
                  <a:pt x="143" y="33"/>
                  <a:pt x="159" y="17"/>
                  <a:pt x="159" y="17"/>
                </a:cubicBezTo>
                <a:cubicBezTo>
                  <a:pt x="184" y="43"/>
                  <a:pt x="184" y="43"/>
                  <a:pt x="184" y="43"/>
                </a:cubicBezTo>
                <a:cubicBezTo>
                  <a:pt x="184" y="43"/>
                  <a:pt x="162" y="61"/>
                  <a:pt x="172" y="72"/>
                </a:cubicBezTo>
                <a:cubicBezTo>
                  <a:pt x="182" y="84"/>
                  <a:pt x="199" y="83"/>
                  <a:pt x="201" y="83"/>
                </a:cubicBezTo>
                <a:close/>
                <a:moveTo>
                  <a:pt x="101" y="145"/>
                </a:moveTo>
                <a:cubicBezTo>
                  <a:pt x="125" y="145"/>
                  <a:pt x="145" y="125"/>
                  <a:pt x="145" y="100"/>
                </a:cubicBezTo>
                <a:cubicBezTo>
                  <a:pt x="145" y="76"/>
                  <a:pt x="125" y="56"/>
                  <a:pt x="101" y="56"/>
                </a:cubicBezTo>
                <a:cubicBezTo>
                  <a:pt x="76" y="56"/>
                  <a:pt x="56" y="76"/>
                  <a:pt x="56" y="100"/>
                </a:cubicBezTo>
                <a:cubicBezTo>
                  <a:pt x="56" y="125"/>
                  <a:pt x="76" y="145"/>
                  <a:pt x="101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87E62B9-4609-43DE-A093-6011F56C3BB4}"/>
              </a:ext>
            </a:extLst>
          </p:cNvPr>
          <p:cNvSpPr>
            <a:spLocks noEditPoints="1"/>
          </p:cNvSpPr>
          <p:nvPr/>
        </p:nvSpPr>
        <p:spPr bwMode="auto">
          <a:xfrm>
            <a:off x="4563287" y="2490773"/>
            <a:ext cx="355398" cy="351966"/>
          </a:xfrm>
          <a:custGeom>
            <a:avLst/>
            <a:gdLst>
              <a:gd name="T0" fmla="*/ 10 w 74"/>
              <a:gd name="T1" fmla="*/ 50 h 73"/>
              <a:gd name="T2" fmla="*/ 10 w 74"/>
              <a:gd name="T3" fmla="*/ 50 h 73"/>
              <a:gd name="T4" fmla="*/ 10 w 74"/>
              <a:gd name="T5" fmla="*/ 47 h 73"/>
              <a:gd name="T6" fmla="*/ 9 w 74"/>
              <a:gd name="T7" fmla="*/ 45 h 73"/>
              <a:gd name="T8" fmla="*/ 7 w 74"/>
              <a:gd name="T9" fmla="*/ 40 h 73"/>
              <a:gd name="T10" fmla="*/ 0 w 74"/>
              <a:gd name="T11" fmla="*/ 40 h 73"/>
              <a:gd name="T12" fmla="*/ 0 w 74"/>
              <a:gd name="T13" fmla="*/ 30 h 73"/>
              <a:gd name="T14" fmla="*/ 10 w 74"/>
              <a:gd name="T15" fmla="*/ 26 h 73"/>
              <a:gd name="T16" fmla="*/ 7 w 74"/>
              <a:gd name="T17" fmla="*/ 15 h 73"/>
              <a:gd name="T18" fmla="*/ 15 w 74"/>
              <a:gd name="T19" fmla="*/ 6 h 73"/>
              <a:gd name="T20" fmla="*/ 26 w 74"/>
              <a:gd name="T21" fmla="*/ 10 h 73"/>
              <a:gd name="T22" fmla="*/ 30 w 74"/>
              <a:gd name="T23" fmla="*/ 0 h 73"/>
              <a:gd name="T24" fmla="*/ 43 w 74"/>
              <a:gd name="T25" fmla="*/ 0 h 73"/>
              <a:gd name="T26" fmla="*/ 48 w 74"/>
              <a:gd name="T27" fmla="*/ 10 h 73"/>
              <a:gd name="T28" fmla="*/ 58 w 74"/>
              <a:gd name="T29" fmla="*/ 6 h 73"/>
              <a:gd name="T30" fmla="*/ 67 w 74"/>
              <a:gd name="T31" fmla="*/ 15 h 73"/>
              <a:gd name="T32" fmla="*/ 63 w 74"/>
              <a:gd name="T33" fmla="*/ 26 h 73"/>
              <a:gd name="T34" fmla="*/ 73 w 74"/>
              <a:gd name="T35" fmla="*/ 30 h 73"/>
              <a:gd name="T36" fmla="*/ 73 w 74"/>
              <a:gd name="T37" fmla="*/ 43 h 73"/>
              <a:gd name="T38" fmla="*/ 63 w 74"/>
              <a:gd name="T39" fmla="*/ 47 h 73"/>
              <a:gd name="T40" fmla="*/ 68 w 74"/>
              <a:gd name="T41" fmla="*/ 57 h 73"/>
              <a:gd name="T42" fmla="*/ 58 w 74"/>
              <a:gd name="T43" fmla="*/ 68 h 73"/>
              <a:gd name="T44" fmla="*/ 48 w 74"/>
              <a:gd name="T45" fmla="*/ 63 h 73"/>
              <a:gd name="T46" fmla="*/ 44 w 74"/>
              <a:gd name="T47" fmla="*/ 73 h 73"/>
              <a:gd name="T48" fmla="*/ 30 w 74"/>
              <a:gd name="T49" fmla="*/ 73 h 73"/>
              <a:gd name="T50" fmla="*/ 26 w 74"/>
              <a:gd name="T51" fmla="*/ 62 h 73"/>
              <a:gd name="T52" fmla="*/ 16 w 74"/>
              <a:gd name="T53" fmla="*/ 68 h 73"/>
              <a:gd name="T54" fmla="*/ 5 w 74"/>
              <a:gd name="T55" fmla="*/ 56 h 73"/>
              <a:gd name="T56" fmla="*/ 10 w 74"/>
              <a:gd name="T57" fmla="*/ 50 h 73"/>
              <a:gd name="T58" fmla="*/ 53 w 74"/>
              <a:gd name="T59" fmla="*/ 36 h 73"/>
              <a:gd name="T60" fmla="*/ 37 w 74"/>
              <a:gd name="T61" fmla="*/ 20 h 73"/>
              <a:gd name="T62" fmla="*/ 21 w 74"/>
              <a:gd name="T63" fmla="*/ 36 h 73"/>
              <a:gd name="T64" fmla="*/ 37 w 74"/>
              <a:gd name="T65" fmla="*/ 53 h 73"/>
              <a:gd name="T66" fmla="*/ 53 w 74"/>
              <a:gd name="T67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" h="73">
                <a:moveTo>
                  <a:pt x="10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49"/>
                  <a:pt x="10" y="48"/>
                  <a:pt x="10" y="47"/>
                </a:cubicBezTo>
                <a:cubicBezTo>
                  <a:pt x="10" y="46"/>
                  <a:pt x="9" y="45"/>
                  <a:pt x="9" y="45"/>
                </a:cubicBezTo>
                <a:cubicBezTo>
                  <a:pt x="8" y="42"/>
                  <a:pt x="8" y="40"/>
                  <a:pt x="7" y="40"/>
                </a:cubicBezTo>
                <a:cubicBezTo>
                  <a:pt x="7" y="40"/>
                  <a:pt x="3" y="41"/>
                  <a:pt x="0" y="4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0"/>
                  <a:pt x="10" y="26"/>
                </a:cubicBezTo>
                <a:cubicBezTo>
                  <a:pt x="13" y="22"/>
                  <a:pt x="7" y="15"/>
                  <a:pt x="7" y="15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20" y="12"/>
                  <a:pt x="26" y="10"/>
                </a:cubicBezTo>
                <a:cubicBezTo>
                  <a:pt x="32" y="8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0"/>
                </a:cubicBezTo>
                <a:cubicBezTo>
                  <a:pt x="52" y="12"/>
                  <a:pt x="58" y="6"/>
                  <a:pt x="58" y="6"/>
                </a:cubicBez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59" y="22"/>
                  <a:pt x="63" y="26"/>
                </a:cubicBezTo>
                <a:cubicBezTo>
                  <a:pt x="66" y="30"/>
                  <a:pt x="73" y="30"/>
                  <a:pt x="73" y="30"/>
                </a:cubicBezTo>
                <a:cubicBezTo>
                  <a:pt x="74" y="30"/>
                  <a:pt x="73" y="43"/>
                  <a:pt x="73" y="43"/>
                </a:cubicBezTo>
                <a:cubicBezTo>
                  <a:pt x="73" y="43"/>
                  <a:pt x="64" y="41"/>
                  <a:pt x="63" y="47"/>
                </a:cubicBezTo>
                <a:cubicBezTo>
                  <a:pt x="62" y="53"/>
                  <a:pt x="68" y="57"/>
                  <a:pt x="68" y="57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2" y="65"/>
                  <a:pt x="44" y="73"/>
                  <a:pt x="44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3"/>
                  <a:pt x="31" y="64"/>
                  <a:pt x="26" y="62"/>
                </a:cubicBezTo>
                <a:cubicBezTo>
                  <a:pt x="21" y="60"/>
                  <a:pt x="16" y="68"/>
                  <a:pt x="16" y="68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6"/>
                  <a:pt x="9" y="54"/>
                  <a:pt x="10" y="50"/>
                </a:cubicBezTo>
                <a:close/>
                <a:moveTo>
                  <a:pt x="53" y="36"/>
                </a:moveTo>
                <a:cubicBezTo>
                  <a:pt x="53" y="27"/>
                  <a:pt x="46" y="20"/>
                  <a:pt x="37" y="20"/>
                </a:cubicBezTo>
                <a:cubicBezTo>
                  <a:pt x="28" y="20"/>
                  <a:pt x="21" y="27"/>
                  <a:pt x="21" y="36"/>
                </a:cubicBezTo>
                <a:cubicBezTo>
                  <a:pt x="21" y="45"/>
                  <a:pt x="28" y="53"/>
                  <a:pt x="37" y="53"/>
                </a:cubicBezTo>
                <a:cubicBezTo>
                  <a:pt x="46" y="53"/>
                  <a:pt x="53" y="45"/>
                  <a:pt x="53" y="3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6341467-1562-4BF9-AABB-5F6F2030AC7F}"/>
              </a:ext>
            </a:extLst>
          </p:cNvPr>
          <p:cNvSpPr>
            <a:spLocks noEditPoints="1"/>
          </p:cNvSpPr>
          <p:nvPr/>
        </p:nvSpPr>
        <p:spPr bwMode="auto">
          <a:xfrm>
            <a:off x="3564747" y="2974960"/>
            <a:ext cx="976571" cy="964416"/>
          </a:xfrm>
          <a:custGeom>
            <a:avLst/>
            <a:gdLst>
              <a:gd name="T0" fmla="*/ 201 w 203"/>
              <a:gd name="T1" fmla="*/ 82 h 200"/>
              <a:gd name="T2" fmla="*/ 201 w 203"/>
              <a:gd name="T3" fmla="*/ 118 h 200"/>
              <a:gd name="T4" fmla="*/ 174 w 203"/>
              <a:gd name="T5" fmla="*/ 130 h 200"/>
              <a:gd name="T6" fmla="*/ 187 w 203"/>
              <a:gd name="T7" fmla="*/ 158 h 200"/>
              <a:gd name="T8" fmla="*/ 159 w 203"/>
              <a:gd name="T9" fmla="*/ 185 h 200"/>
              <a:gd name="T10" fmla="*/ 131 w 203"/>
              <a:gd name="T11" fmla="*/ 172 h 200"/>
              <a:gd name="T12" fmla="*/ 121 w 203"/>
              <a:gd name="T13" fmla="*/ 200 h 200"/>
              <a:gd name="T14" fmla="*/ 83 w 203"/>
              <a:gd name="T15" fmla="*/ 200 h 200"/>
              <a:gd name="T16" fmla="*/ 71 w 203"/>
              <a:gd name="T17" fmla="*/ 171 h 200"/>
              <a:gd name="T18" fmla="*/ 44 w 203"/>
              <a:gd name="T19" fmla="*/ 185 h 200"/>
              <a:gd name="T20" fmla="*/ 15 w 203"/>
              <a:gd name="T21" fmla="*/ 155 h 200"/>
              <a:gd name="T22" fmla="*/ 28 w 203"/>
              <a:gd name="T23" fmla="*/ 138 h 200"/>
              <a:gd name="T24" fmla="*/ 28 w 203"/>
              <a:gd name="T25" fmla="*/ 138 h 200"/>
              <a:gd name="T26" fmla="*/ 28 w 203"/>
              <a:gd name="T27" fmla="*/ 137 h 200"/>
              <a:gd name="T28" fmla="*/ 28 w 203"/>
              <a:gd name="T29" fmla="*/ 128 h 200"/>
              <a:gd name="T30" fmla="*/ 25 w 203"/>
              <a:gd name="T31" fmla="*/ 123 h 200"/>
              <a:gd name="T32" fmla="*/ 20 w 203"/>
              <a:gd name="T33" fmla="*/ 109 h 200"/>
              <a:gd name="T34" fmla="*/ 0 w 203"/>
              <a:gd name="T35" fmla="*/ 110 h 200"/>
              <a:gd name="T36" fmla="*/ 0 w 203"/>
              <a:gd name="T37" fmla="*/ 82 h 200"/>
              <a:gd name="T38" fmla="*/ 28 w 203"/>
              <a:gd name="T39" fmla="*/ 72 h 200"/>
              <a:gd name="T40" fmla="*/ 19 w 203"/>
              <a:gd name="T41" fmla="*/ 41 h 200"/>
              <a:gd name="T42" fmla="*/ 42 w 203"/>
              <a:gd name="T43" fmla="*/ 17 h 200"/>
              <a:gd name="T44" fmla="*/ 72 w 203"/>
              <a:gd name="T45" fmla="*/ 28 h 200"/>
              <a:gd name="T46" fmla="*/ 83 w 203"/>
              <a:gd name="T47" fmla="*/ 0 h 200"/>
              <a:gd name="T48" fmla="*/ 117 w 203"/>
              <a:gd name="T49" fmla="*/ 0 h 200"/>
              <a:gd name="T50" fmla="*/ 130 w 203"/>
              <a:gd name="T51" fmla="*/ 28 h 200"/>
              <a:gd name="T52" fmla="*/ 159 w 203"/>
              <a:gd name="T53" fmla="*/ 17 h 200"/>
              <a:gd name="T54" fmla="*/ 185 w 203"/>
              <a:gd name="T55" fmla="*/ 43 h 200"/>
              <a:gd name="T56" fmla="*/ 172 w 203"/>
              <a:gd name="T57" fmla="*/ 72 h 200"/>
              <a:gd name="T58" fmla="*/ 201 w 203"/>
              <a:gd name="T59" fmla="*/ 82 h 200"/>
              <a:gd name="T60" fmla="*/ 138 w 203"/>
              <a:gd name="T61" fmla="*/ 125 h 200"/>
              <a:gd name="T62" fmla="*/ 146 w 203"/>
              <a:gd name="T63" fmla="*/ 100 h 200"/>
              <a:gd name="T64" fmla="*/ 101 w 203"/>
              <a:gd name="T65" fmla="*/ 56 h 200"/>
              <a:gd name="T66" fmla="*/ 57 w 203"/>
              <a:gd name="T67" fmla="*/ 93 h 200"/>
              <a:gd name="T68" fmla="*/ 57 w 203"/>
              <a:gd name="T69" fmla="*/ 100 h 200"/>
              <a:gd name="T70" fmla="*/ 101 w 203"/>
              <a:gd name="T71" fmla="*/ 145 h 200"/>
              <a:gd name="T72" fmla="*/ 138 w 203"/>
              <a:gd name="T73" fmla="*/ 12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3" h="200">
                <a:moveTo>
                  <a:pt x="201" y="82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4" y="130"/>
                </a:cubicBezTo>
                <a:cubicBezTo>
                  <a:pt x="171" y="145"/>
                  <a:pt x="187" y="158"/>
                  <a:pt x="187" y="158"/>
                </a:cubicBezTo>
                <a:cubicBezTo>
                  <a:pt x="159" y="185"/>
                  <a:pt x="159" y="185"/>
                  <a:pt x="159" y="185"/>
                </a:cubicBezTo>
                <a:cubicBezTo>
                  <a:pt x="159" y="185"/>
                  <a:pt x="144" y="166"/>
                  <a:pt x="131" y="172"/>
                </a:cubicBezTo>
                <a:cubicBezTo>
                  <a:pt x="116" y="177"/>
                  <a:pt x="121" y="200"/>
                  <a:pt x="121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5" y="176"/>
                  <a:pt x="71" y="171"/>
                </a:cubicBezTo>
                <a:cubicBezTo>
                  <a:pt x="57" y="166"/>
                  <a:pt x="44" y="185"/>
                  <a:pt x="44" y="185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7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38"/>
                  <a:pt x="28" y="137"/>
                  <a:pt x="28" y="137"/>
                </a:cubicBezTo>
                <a:cubicBezTo>
                  <a:pt x="29" y="134"/>
                  <a:pt x="29" y="131"/>
                  <a:pt x="28" y="128"/>
                </a:cubicBezTo>
                <a:cubicBezTo>
                  <a:pt x="27" y="126"/>
                  <a:pt x="26" y="124"/>
                  <a:pt x="25" y="123"/>
                </a:cubicBezTo>
                <a:cubicBezTo>
                  <a:pt x="23" y="116"/>
                  <a:pt x="21" y="109"/>
                  <a:pt x="20" y="109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20" y="83"/>
                  <a:pt x="28" y="72"/>
                </a:cubicBezTo>
                <a:cubicBezTo>
                  <a:pt x="37" y="61"/>
                  <a:pt x="19" y="41"/>
                  <a:pt x="19" y="4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2"/>
                  <a:pt x="72" y="28"/>
                </a:cubicBezTo>
                <a:cubicBezTo>
                  <a:pt x="89" y="23"/>
                  <a:pt x="83" y="0"/>
                  <a:pt x="83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4"/>
                  <a:pt x="130" y="28"/>
                </a:cubicBezTo>
                <a:cubicBezTo>
                  <a:pt x="144" y="32"/>
                  <a:pt x="159" y="17"/>
                  <a:pt x="159" y="17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43"/>
                  <a:pt x="162" y="60"/>
                  <a:pt x="172" y="72"/>
                </a:cubicBezTo>
                <a:cubicBezTo>
                  <a:pt x="182" y="83"/>
                  <a:pt x="199" y="82"/>
                  <a:pt x="201" y="82"/>
                </a:cubicBezTo>
                <a:close/>
                <a:moveTo>
                  <a:pt x="138" y="125"/>
                </a:moveTo>
                <a:cubicBezTo>
                  <a:pt x="143" y="118"/>
                  <a:pt x="146" y="109"/>
                  <a:pt x="146" y="100"/>
                </a:cubicBezTo>
                <a:cubicBezTo>
                  <a:pt x="146" y="75"/>
                  <a:pt x="126" y="56"/>
                  <a:pt x="101" y="56"/>
                </a:cubicBezTo>
                <a:cubicBezTo>
                  <a:pt x="79" y="56"/>
                  <a:pt x="60" y="72"/>
                  <a:pt x="57" y="93"/>
                </a:cubicBezTo>
                <a:cubicBezTo>
                  <a:pt x="57" y="95"/>
                  <a:pt x="57" y="98"/>
                  <a:pt x="57" y="100"/>
                </a:cubicBezTo>
                <a:cubicBezTo>
                  <a:pt x="57" y="125"/>
                  <a:pt x="77" y="145"/>
                  <a:pt x="101" y="145"/>
                </a:cubicBezTo>
                <a:cubicBezTo>
                  <a:pt x="117" y="145"/>
                  <a:pt x="130" y="137"/>
                  <a:pt x="138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4262A35-2556-4880-A557-EEB1F54CA2ED}"/>
              </a:ext>
            </a:extLst>
          </p:cNvPr>
          <p:cNvSpPr>
            <a:spLocks noEditPoints="1"/>
          </p:cNvSpPr>
          <p:nvPr/>
        </p:nvSpPr>
        <p:spPr bwMode="auto">
          <a:xfrm>
            <a:off x="2132822" y="1054083"/>
            <a:ext cx="2140112" cy="2127298"/>
          </a:xfrm>
          <a:custGeom>
            <a:avLst/>
            <a:gdLst>
              <a:gd name="T0" fmla="*/ 441 w 445"/>
              <a:gd name="T1" fmla="*/ 181 h 441"/>
              <a:gd name="T2" fmla="*/ 441 w 445"/>
              <a:gd name="T3" fmla="*/ 260 h 441"/>
              <a:gd name="T4" fmla="*/ 380 w 445"/>
              <a:gd name="T5" fmla="*/ 286 h 441"/>
              <a:gd name="T6" fmla="*/ 411 w 445"/>
              <a:gd name="T7" fmla="*/ 347 h 441"/>
              <a:gd name="T8" fmla="*/ 347 w 445"/>
              <a:gd name="T9" fmla="*/ 408 h 441"/>
              <a:gd name="T10" fmla="*/ 287 w 445"/>
              <a:gd name="T11" fmla="*/ 377 h 441"/>
              <a:gd name="T12" fmla="*/ 264 w 445"/>
              <a:gd name="T13" fmla="*/ 441 h 441"/>
              <a:gd name="T14" fmla="*/ 181 w 445"/>
              <a:gd name="T15" fmla="*/ 441 h 441"/>
              <a:gd name="T16" fmla="*/ 155 w 445"/>
              <a:gd name="T17" fmla="*/ 376 h 441"/>
              <a:gd name="T18" fmla="*/ 96 w 445"/>
              <a:gd name="T19" fmla="*/ 408 h 441"/>
              <a:gd name="T20" fmla="*/ 72 w 445"/>
              <a:gd name="T21" fmla="*/ 383 h 441"/>
              <a:gd name="T22" fmla="*/ 72 w 445"/>
              <a:gd name="T23" fmla="*/ 378 h 441"/>
              <a:gd name="T24" fmla="*/ 68 w 445"/>
              <a:gd name="T25" fmla="*/ 378 h 441"/>
              <a:gd name="T26" fmla="*/ 33 w 445"/>
              <a:gd name="T27" fmla="*/ 341 h 441"/>
              <a:gd name="T28" fmla="*/ 61 w 445"/>
              <a:gd name="T29" fmla="*/ 303 h 441"/>
              <a:gd name="T30" fmla="*/ 61 w 445"/>
              <a:gd name="T31" fmla="*/ 303 h 441"/>
              <a:gd name="T32" fmla="*/ 61 w 445"/>
              <a:gd name="T33" fmla="*/ 303 h 441"/>
              <a:gd name="T34" fmla="*/ 60 w 445"/>
              <a:gd name="T35" fmla="*/ 281 h 441"/>
              <a:gd name="T36" fmla="*/ 54 w 445"/>
              <a:gd name="T37" fmla="*/ 271 h 441"/>
              <a:gd name="T38" fmla="*/ 44 w 445"/>
              <a:gd name="T39" fmla="*/ 241 h 441"/>
              <a:gd name="T40" fmla="*/ 0 w 445"/>
              <a:gd name="T41" fmla="*/ 242 h 441"/>
              <a:gd name="T42" fmla="*/ 0 w 445"/>
              <a:gd name="T43" fmla="*/ 181 h 441"/>
              <a:gd name="T44" fmla="*/ 62 w 445"/>
              <a:gd name="T45" fmla="*/ 159 h 441"/>
              <a:gd name="T46" fmla="*/ 40 w 445"/>
              <a:gd name="T47" fmla="*/ 92 h 441"/>
              <a:gd name="T48" fmla="*/ 92 w 445"/>
              <a:gd name="T49" fmla="*/ 38 h 441"/>
              <a:gd name="T50" fmla="*/ 158 w 445"/>
              <a:gd name="T51" fmla="*/ 62 h 441"/>
              <a:gd name="T52" fmla="*/ 181 w 445"/>
              <a:gd name="T53" fmla="*/ 0 h 441"/>
              <a:gd name="T54" fmla="*/ 257 w 445"/>
              <a:gd name="T55" fmla="*/ 0 h 441"/>
              <a:gd name="T56" fmla="*/ 286 w 445"/>
              <a:gd name="T57" fmla="*/ 63 h 441"/>
              <a:gd name="T58" fmla="*/ 349 w 445"/>
              <a:gd name="T59" fmla="*/ 38 h 441"/>
              <a:gd name="T60" fmla="*/ 405 w 445"/>
              <a:gd name="T61" fmla="*/ 95 h 441"/>
              <a:gd name="T62" fmla="*/ 377 w 445"/>
              <a:gd name="T63" fmla="*/ 159 h 441"/>
              <a:gd name="T64" fmla="*/ 441 w 445"/>
              <a:gd name="T65" fmla="*/ 181 h 441"/>
              <a:gd name="T66" fmla="*/ 319 w 445"/>
              <a:gd name="T67" fmla="*/ 221 h 441"/>
              <a:gd name="T68" fmla="*/ 221 w 445"/>
              <a:gd name="T69" fmla="*/ 123 h 441"/>
              <a:gd name="T70" fmla="*/ 123 w 445"/>
              <a:gd name="T71" fmla="*/ 221 h 441"/>
              <a:gd name="T72" fmla="*/ 221 w 445"/>
              <a:gd name="T73" fmla="*/ 318 h 441"/>
              <a:gd name="T74" fmla="*/ 319 w 445"/>
              <a:gd name="T75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5" h="441">
                <a:moveTo>
                  <a:pt x="441" y="181"/>
                </a:moveTo>
                <a:cubicBezTo>
                  <a:pt x="445" y="181"/>
                  <a:pt x="441" y="260"/>
                  <a:pt x="441" y="260"/>
                </a:cubicBezTo>
                <a:cubicBezTo>
                  <a:pt x="441" y="260"/>
                  <a:pt x="386" y="251"/>
                  <a:pt x="380" y="286"/>
                </a:cubicBezTo>
                <a:cubicBezTo>
                  <a:pt x="375" y="320"/>
                  <a:pt x="411" y="347"/>
                  <a:pt x="411" y="347"/>
                </a:cubicBezTo>
                <a:cubicBezTo>
                  <a:pt x="347" y="408"/>
                  <a:pt x="347" y="408"/>
                  <a:pt x="347" y="408"/>
                </a:cubicBezTo>
                <a:cubicBezTo>
                  <a:pt x="347" y="408"/>
                  <a:pt x="316" y="366"/>
                  <a:pt x="287" y="377"/>
                </a:cubicBezTo>
                <a:cubicBezTo>
                  <a:pt x="254" y="390"/>
                  <a:pt x="264" y="441"/>
                  <a:pt x="264" y="441"/>
                </a:cubicBezTo>
                <a:cubicBezTo>
                  <a:pt x="181" y="441"/>
                  <a:pt x="181" y="441"/>
                  <a:pt x="181" y="441"/>
                </a:cubicBezTo>
                <a:cubicBezTo>
                  <a:pt x="181" y="441"/>
                  <a:pt x="187" y="387"/>
                  <a:pt x="155" y="376"/>
                </a:cubicBezTo>
                <a:cubicBezTo>
                  <a:pt x="123" y="365"/>
                  <a:pt x="96" y="408"/>
                  <a:pt x="96" y="408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72" y="380"/>
                  <a:pt x="72" y="378"/>
                  <a:pt x="72" y="378"/>
                </a:cubicBezTo>
                <a:cubicBezTo>
                  <a:pt x="68" y="378"/>
                  <a:pt x="68" y="378"/>
                  <a:pt x="68" y="378"/>
                </a:cubicBezTo>
                <a:cubicBezTo>
                  <a:pt x="33" y="341"/>
                  <a:pt x="33" y="341"/>
                  <a:pt x="33" y="341"/>
                </a:cubicBezTo>
                <a:cubicBezTo>
                  <a:pt x="33" y="341"/>
                  <a:pt x="55" y="324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3" y="296"/>
                  <a:pt x="63" y="288"/>
                  <a:pt x="60" y="281"/>
                </a:cubicBezTo>
                <a:cubicBezTo>
                  <a:pt x="59" y="277"/>
                  <a:pt x="56" y="274"/>
                  <a:pt x="54" y="271"/>
                </a:cubicBezTo>
                <a:cubicBezTo>
                  <a:pt x="50" y="255"/>
                  <a:pt x="46" y="240"/>
                  <a:pt x="44" y="241"/>
                </a:cubicBezTo>
                <a:cubicBezTo>
                  <a:pt x="41" y="242"/>
                  <a:pt x="20" y="249"/>
                  <a:pt x="0" y="24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43" y="182"/>
                  <a:pt x="62" y="159"/>
                </a:cubicBezTo>
                <a:cubicBezTo>
                  <a:pt x="80" y="135"/>
                  <a:pt x="40" y="92"/>
                  <a:pt x="40" y="92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120" y="72"/>
                  <a:pt x="158" y="62"/>
                </a:cubicBezTo>
                <a:cubicBezTo>
                  <a:pt x="195" y="52"/>
                  <a:pt x="181" y="0"/>
                  <a:pt x="181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7" y="54"/>
                  <a:pt x="286" y="63"/>
                </a:cubicBezTo>
                <a:cubicBezTo>
                  <a:pt x="314" y="72"/>
                  <a:pt x="349" y="38"/>
                  <a:pt x="349" y="38"/>
                </a:cubicBezTo>
                <a:cubicBezTo>
                  <a:pt x="405" y="95"/>
                  <a:pt x="405" y="95"/>
                  <a:pt x="405" y="95"/>
                </a:cubicBezTo>
                <a:cubicBezTo>
                  <a:pt x="405" y="95"/>
                  <a:pt x="356" y="134"/>
                  <a:pt x="377" y="159"/>
                </a:cubicBezTo>
                <a:cubicBezTo>
                  <a:pt x="399" y="184"/>
                  <a:pt x="436" y="182"/>
                  <a:pt x="441" y="181"/>
                </a:cubicBezTo>
                <a:close/>
                <a:moveTo>
                  <a:pt x="319" y="221"/>
                </a:moveTo>
                <a:cubicBezTo>
                  <a:pt x="319" y="166"/>
                  <a:pt x="275" y="123"/>
                  <a:pt x="221" y="123"/>
                </a:cubicBezTo>
                <a:cubicBezTo>
                  <a:pt x="167" y="123"/>
                  <a:pt x="123" y="166"/>
                  <a:pt x="123" y="221"/>
                </a:cubicBezTo>
                <a:cubicBezTo>
                  <a:pt x="123" y="275"/>
                  <a:pt x="167" y="318"/>
                  <a:pt x="221" y="318"/>
                </a:cubicBezTo>
                <a:cubicBezTo>
                  <a:pt x="275" y="318"/>
                  <a:pt x="319" y="275"/>
                  <a:pt x="319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7F9922-8780-4767-9CD2-77BA66146396}"/>
              </a:ext>
            </a:extLst>
          </p:cNvPr>
          <p:cNvSpPr>
            <a:spLocks noEditPoints="1"/>
          </p:cNvSpPr>
          <p:nvPr/>
        </p:nvSpPr>
        <p:spPr bwMode="auto">
          <a:xfrm>
            <a:off x="3882249" y="3286109"/>
            <a:ext cx="355398" cy="356617"/>
          </a:xfrm>
          <a:custGeom>
            <a:avLst/>
            <a:gdLst>
              <a:gd name="T0" fmla="*/ 74 w 74"/>
              <a:gd name="T1" fmla="*/ 30 h 74"/>
              <a:gd name="T2" fmla="*/ 74 w 74"/>
              <a:gd name="T3" fmla="*/ 44 h 74"/>
              <a:gd name="T4" fmla="*/ 64 w 74"/>
              <a:gd name="T5" fmla="*/ 48 h 74"/>
              <a:gd name="T6" fmla="*/ 69 w 74"/>
              <a:gd name="T7" fmla="*/ 58 h 74"/>
              <a:gd name="T8" fmla="*/ 58 w 74"/>
              <a:gd name="T9" fmla="*/ 68 h 74"/>
              <a:gd name="T10" fmla="*/ 48 w 74"/>
              <a:gd name="T11" fmla="*/ 63 h 74"/>
              <a:gd name="T12" fmla="*/ 44 w 74"/>
              <a:gd name="T13" fmla="*/ 74 h 74"/>
              <a:gd name="T14" fmla="*/ 30 w 74"/>
              <a:gd name="T15" fmla="*/ 74 h 74"/>
              <a:gd name="T16" fmla="*/ 26 w 74"/>
              <a:gd name="T17" fmla="*/ 63 h 74"/>
              <a:gd name="T18" fmla="*/ 16 w 74"/>
              <a:gd name="T19" fmla="*/ 68 h 74"/>
              <a:gd name="T20" fmla="*/ 6 w 74"/>
              <a:gd name="T21" fmla="*/ 57 h 74"/>
              <a:gd name="T22" fmla="*/ 10 w 74"/>
              <a:gd name="T23" fmla="*/ 51 h 74"/>
              <a:gd name="T24" fmla="*/ 10 w 74"/>
              <a:gd name="T25" fmla="*/ 51 h 74"/>
              <a:gd name="T26" fmla="*/ 10 w 74"/>
              <a:gd name="T27" fmla="*/ 51 h 74"/>
              <a:gd name="T28" fmla="*/ 10 w 74"/>
              <a:gd name="T29" fmla="*/ 47 h 74"/>
              <a:gd name="T30" fmla="*/ 9 w 74"/>
              <a:gd name="T31" fmla="*/ 45 h 74"/>
              <a:gd name="T32" fmla="*/ 8 w 74"/>
              <a:gd name="T33" fmla="*/ 40 h 74"/>
              <a:gd name="T34" fmla="*/ 0 w 74"/>
              <a:gd name="T35" fmla="*/ 41 h 74"/>
              <a:gd name="T36" fmla="*/ 0 w 74"/>
              <a:gd name="T37" fmla="*/ 30 h 74"/>
              <a:gd name="T38" fmla="*/ 11 w 74"/>
              <a:gd name="T39" fmla="*/ 27 h 74"/>
              <a:gd name="T40" fmla="*/ 7 w 74"/>
              <a:gd name="T41" fmla="*/ 15 h 74"/>
              <a:gd name="T42" fmla="*/ 16 w 74"/>
              <a:gd name="T43" fmla="*/ 7 h 74"/>
              <a:gd name="T44" fmla="*/ 27 w 74"/>
              <a:gd name="T45" fmla="*/ 10 h 74"/>
              <a:gd name="T46" fmla="*/ 30 w 74"/>
              <a:gd name="T47" fmla="*/ 0 h 74"/>
              <a:gd name="T48" fmla="*/ 43 w 74"/>
              <a:gd name="T49" fmla="*/ 0 h 74"/>
              <a:gd name="T50" fmla="*/ 48 w 74"/>
              <a:gd name="T51" fmla="*/ 11 h 74"/>
              <a:gd name="T52" fmla="*/ 58 w 74"/>
              <a:gd name="T53" fmla="*/ 7 h 74"/>
              <a:gd name="T54" fmla="*/ 68 w 74"/>
              <a:gd name="T55" fmla="*/ 16 h 74"/>
              <a:gd name="T56" fmla="*/ 63 w 74"/>
              <a:gd name="T57" fmla="*/ 27 h 74"/>
              <a:gd name="T58" fmla="*/ 74 w 74"/>
              <a:gd name="T59" fmla="*/ 30 h 74"/>
              <a:gd name="T60" fmla="*/ 53 w 74"/>
              <a:gd name="T61" fmla="*/ 37 h 74"/>
              <a:gd name="T62" fmla="*/ 37 w 74"/>
              <a:gd name="T63" fmla="*/ 21 h 74"/>
              <a:gd name="T64" fmla="*/ 21 w 74"/>
              <a:gd name="T65" fmla="*/ 37 h 74"/>
              <a:gd name="T66" fmla="*/ 37 w 74"/>
              <a:gd name="T67" fmla="*/ 53 h 74"/>
              <a:gd name="T68" fmla="*/ 53 w 74"/>
              <a:gd name="T6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74">
                <a:moveTo>
                  <a:pt x="74" y="30"/>
                </a:moveTo>
                <a:cubicBezTo>
                  <a:pt x="74" y="30"/>
                  <a:pt x="74" y="44"/>
                  <a:pt x="74" y="44"/>
                </a:cubicBezTo>
                <a:cubicBezTo>
                  <a:pt x="74" y="44"/>
                  <a:pt x="65" y="42"/>
                  <a:pt x="64" y="48"/>
                </a:cubicBezTo>
                <a:cubicBezTo>
                  <a:pt x="63" y="54"/>
                  <a:pt x="69" y="58"/>
                  <a:pt x="69" y="5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3" y="65"/>
                  <a:pt x="44" y="74"/>
                  <a:pt x="44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74"/>
                  <a:pt x="31" y="65"/>
                  <a:pt x="26" y="63"/>
                </a:cubicBezTo>
                <a:cubicBezTo>
                  <a:pt x="21" y="61"/>
                  <a:pt x="16" y="68"/>
                  <a:pt x="16" y="68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9" y="54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1" y="49"/>
                  <a:pt x="11" y="48"/>
                  <a:pt x="10" y="47"/>
                </a:cubicBezTo>
                <a:cubicBezTo>
                  <a:pt x="10" y="46"/>
                  <a:pt x="10" y="46"/>
                  <a:pt x="9" y="45"/>
                </a:cubicBezTo>
                <a:cubicBezTo>
                  <a:pt x="9" y="43"/>
                  <a:pt x="8" y="40"/>
                  <a:pt x="8" y="40"/>
                </a:cubicBezTo>
                <a:cubicBezTo>
                  <a:pt x="7" y="41"/>
                  <a:pt x="4" y="42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1"/>
                  <a:pt x="11" y="27"/>
                </a:cubicBezTo>
                <a:cubicBezTo>
                  <a:pt x="14" y="23"/>
                  <a:pt x="7" y="15"/>
                  <a:pt x="7" y="1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20" y="12"/>
                  <a:pt x="27" y="10"/>
                </a:cubicBezTo>
                <a:cubicBezTo>
                  <a:pt x="33" y="9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1"/>
                </a:cubicBezTo>
                <a:cubicBezTo>
                  <a:pt x="53" y="12"/>
                  <a:pt x="58" y="7"/>
                  <a:pt x="58" y="7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0" y="22"/>
                  <a:pt x="63" y="27"/>
                </a:cubicBezTo>
                <a:cubicBezTo>
                  <a:pt x="67" y="31"/>
                  <a:pt x="73" y="31"/>
                  <a:pt x="74" y="30"/>
                </a:cubicBezTo>
                <a:close/>
                <a:moveTo>
                  <a:pt x="53" y="37"/>
                </a:moveTo>
                <a:cubicBezTo>
                  <a:pt x="53" y="28"/>
                  <a:pt x="46" y="21"/>
                  <a:pt x="37" y="21"/>
                </a:cubicBezTo>
                <a:cubicBezTo>
                  <a:pt x="28" y="21"/>
                  <a:pt x="21" y="28"/>
                  <a:pt x="21" y="37"/>
                </a:cubicBezTo>
                <a:cubicBezTo>
                  <a:pt x="21" y="46"/>
                  <a:pt x="28" y="53"/>
                  <a:pt x="37" y="53"/>
                </a:cubicBezTo>
                <a:cubicBezTo>
                  <a:pt x="46" y="53"/>
                  <a:pt x="53" y="46"/>
                  <a:pt x="53" y="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4432AA1-1027-4E43-A956-BE7ADE296BEF}"/>
              </a:ext>
            </a:extLst>
          </p:cNvPr>
          <p:cNvSpPr>
            <a:spLocks noEditPoints="1"/>
          </p:cNvSpPr>
          <p:nvPr/>
        </p:nvSpPr>
        <p:spPr bwMode="auto">
          <a:xfrm>
            <a:off x="2824974" y="1744646"/>
            <a:ext cx="783420" cy="776805"/>
          </a:xfrm>
          <a:custGeom>
            <a:avLst/>
            <a:gdLst>
              <a:gd name="T0" fmla="*/ 162 w 163"/>
              <a:gd name="T1" fmla="*/ 66 h 161"/>
              <a:gd name="T2" fmla="*/ 162 w 163"/>
              <a:gd name="T3" fmla="*/ 95 h 161"/>
              <a:gd name="T4" fmla="*/ 139 w 163"/>
              <a:gd name="T5" fmla="*/ 104 h 161"/>
              <a:gd name="T6" fmla="*/ 150 w 163"/>
              <a:gd name="T7" fmla="*/ 127 h 161"/>
              <a:gd name="T8" fmla="*/ 127 w 163"/>
              <a:gd name="T9" fmla="*/ 149 h 161"/>
              <a:gd name="T10" fmla="*/ 105 w 163"/>
              <a:gd name="T11" fmla="*/ 138 h 161"/>
              <a:gd name="T12" fmla="*/ 97 w 163"/>
              <a:gd name="T13" fmla="*/ 161 h 161"/>
              <a:gd name="T14" fmla="*/ 66 w 163"/>
              <a:gd name="T15" fmla="*/ 161 h 161"/>
              <a:gd name="T16" fmla="*/ 57 w 163"/>
              <a:gd name="T17" fmla="*/ 137 h 161"/>
              <a:gd name="T18" fmla="*/ 35 w 163"/>
              <a:gd name="T19" fmla="*/ 149 h 161"/>
              <a:gd name="T20" fmla="*/ 12 w 163"/>
              <a:gd name="T21" fmla="*/ 124 h 161"/>
              <a:gd name="T22" fmla="*/ 23 w 163"/>
              <a:gd name="T23" fmla="*/ 110 h 161"/>
              <a:gd name="T24" fmla="*/ 23 w 163"/>
              <a:gd name="T25" fmla="*/ 110 h 161"/>
              <a:gd name="T26" fmla="*/ 23 w 163"/>
              <a:gd name="T27" fmla="*/ 110 h 161"/>
              <a:gd name="T28" fmla="*/ 22 w 163"/>
              <a:gd name="T29" fmla="*/ 103 h 161"/>
              <a:gd name="T30" fmla="*/ 20 w 163"/>
              <a:gd name="T31" fmla="*/ 99 h 161"/>
              <a:gd name="T32" fmla="*/ 16 w 163"/>
              <a:gd name="T33" fmla="*/ 88 h 161"/>
              <a:gd name="T34" fmla="*/ 0 w 163"/>
              <a:gd name="T35" fmla="*/ 88 h 161"/>
              <a:gd name="T36" fmla="*/ 0 w 163"/>
              <a:gd name="T37" fmla="*/ 66 h 161"/>
              <a:gd name="T38" fmla="*/ 23 w 163"/>
              <a:gd name="T39" fmla="*/ 58 h 161"/>
              <a:gd name="T40" fmla="*/ 15 w 163"/>
              <a:gd name="T41" fmla="*/ 33 h 161"/>
              <a:gd name="T42" fmla="*/ 34 w 163"/>
              <a:gd name="T43" fmla="*/ 13 h 161"/>
              <a:gd name="T44" fmla="*/ 58 w 163"/>
              <a:gd name="T45" fmla="*/ 22 h 161"/>
              <a:gd name="T46" fmla="*/ 66 w 163"/>
              <a:gd name="T47" fmla="*/ 0 h 161"/>
              <a:gd name="T48" fmla="*/ 94 w 163"/>
              <a:gd name="T49" fmla="*/ 0 h 161"/>
              <a:gd name="T50" fmla="*/ 105 w 163"/>
              <a:gd name="T51" fmla="*/ 23 h 161"/>
              <a:gd name="T52" fmla="*/ 128 w 163"/>
              <a:gd name="T53" fmla="*/ 13 h 161"/>
              <a:gd name="T54" fmla="*/ 148 w 163"/>
              <a:gd name="T55" fmla="*/ 34 h 161"/>
              <a:gd name="T56" fmla="*/ 138 w 163"/>
              <a:gd name="T57" fmla="*/ 58 h 161"/>
              <a:gd name="T58" fmla="*/ 162 w 163"/>
              <a:gd name="T59" fmla="*/ 66 h 161"/>
              <a:gd name="T60" fmla="*/ 117 w 163"/>
              <a:gd name="T61" fmla="*/ 80 h 161"/>
              <a:gd name="T62" fmla="*/ 81 w 163"/>
              <a:gd name="T63" fmla="*/ 45 h 161"/>
              <a:gd name="T64" fmla="*/ 45 w 163"/>
              <a:gd name="T65" fmla="*/ 80 h 161"/>
              <a:gd name="T66" fmla="*/ 81 w 163"/>
              <a:gd name="T67" fmla="*/ 116 h 161"/>
              <a:gd name="T68" fmla="*/ 117 w 163"/>
              <a:gd name="T6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61">
                <a:moveTo>
                  <a:pt x="162" y="66"/>
                </a:moveTo>
                <a:cubicBezTo>
                  <a:pt x="163" y="66"/>
                  <a:pt x="162" y="95"/>
                  <a:pt x="162" y="95"/>
                </a:cubicBezTo>
                <a:cubicBezTo>
                  <a:pt x="162" y="95"/>
                  <a:pt x="142" y="92"/>
                  <a:pt x="139" y="104"/>
                </a:cubicBezTo>
                <a:cubicBezTo>
                  <a:pt x="137" y="117"/>
                  <a:pt x="150" y="127"/>
                  <a:pt x="150" y="127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27" y="149"/>
                  <a:pt x="116" y="134"/>
                  <a:pt x="105" y="138"/>
                </a:cubicBezTo>
                <a:cubicBezTo>
                  <a:pt x="93" y="143"/>
                  <a:pt x="97" y="161"/>
                  <a:pt x="97" y="161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6" y="161"/>
                  <a:pt x="69" y="141"/>
                  <a:pt x="57" y="137"/>
                </a:cubicBezTo>
                <a:cubicBezTo>
                  <a:pt x="45" y="133"/>
                  <a:pt x="35" y="149"/>
                  <a:pt x="35" y="149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20" y="118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08"/>
                  <a:pt x="23" y="105"/>
                  <a:pt x="22" y="103"/>
                </a:cubicBezTo>
                <a:cubicBezTo>
                  <a:pt x="22" y="101"/>
                  <a:pt x="21" y="100"/>
                  <a:pt x="20" y="99"/>
                </a:cubicBezTo>
                <a:cubicBezTo>
                  <a:pt x="18" y="93"/>
                  <a:pt x="17" y="87"/>
                  <a:pt x="16" y="88"/>
                </a:cubicBezTo>
                <a:cubicBezTo>
                  <a:pt x="15" y="88"/>
                  <a:pt x="8" y="91"/>
                  <a:pt x="0" y="8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16" y="66"/>
                  <a:pt x="23" y="58"/>
                </a:cubicBezTo>
                <a:cubicBezTo>
                  <a:pt x="30" y="49"/>
                  <a:pt x="15" y="33"/>
                  <a:pt x="15" y="3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44" y="26"/>
                  <a:pt x="58" y="22"/>
                </a:cubicBezTo>
                <a:cubicBezTo>
                  <a:pt x="72" y="18"/>
                  <a:pt x="66" y="0"/>
                  <a:pt x="6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20"/>
                  <a:pt x="105" y="23"/>
                </a:cubicBezTo>
                <a:cubicBezTo>
                  <a:pt x="115" y="26"/>
                  <a:pt x="128" y="13"/>
                  <a:pt x="128" y="13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8" y="34"/>
                  <a:pt x="131" y="49"/>
                  <a:pt x="138" y="58"/>
                </a:cubicBezTo>
                <a:cubicBezTo>
                  <a:pt x="146" y="67"/>
                  <a:pt x="160" y="66"/>
                  <a:pt x="162" y="66"/>
                </a:cubicBezTo>
                <a:close/>
                <a:moveTo>
                  <a:pt x="117" y="80"/>
                </a:moveTo>
                <a:cubicBezTo>
                  <a:pt x="117" y="61"/>
                  <a:pt x="101" y="45"/>
                  <a:pt x="81" y="45"/>
                </a:cubicBezTo>
                <a:cubicBezTo>
                  <a:pt x="61" y="45"/>
                  <a:pt x="45" y="61"/>
                  <a:pt x="45" y="80"/>
                </a:cubicBezTo>
                <a:cubicBezTo>
                  <a:pt x="45" y="100"/>
                  <a:pt x="61" y="116"/>
                  <a:pt x="81" y="116"/>
                </a:cubicBezTo>
                <a:cubicBezTo>
                  <a:pt x="101" y="116"/>
                  <a:pt x="117" y="100"/>
                  <a:pt x="117" y="8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E67BACF-C485-4BE5-A36B-8017911C6F72}"/>
              </a:ext>
            </a:extLst>
          </p:cNvPr>
          <p:cNvSpPr>
            <a:spLocks noEditPoints="1"/>
          </p:cNvSpPr>
          <p:nvPr/>
        </p:nvSpPr>
        <p:spPr bwMode="auto">
          <a:xfrm>
            <a:off x="1634347" y="2920985"/>
            <a:ext cx="1441678" cy="1431120"/>
          </a:xfrm>
          <a:custGeom>
            <a:avLst/>
            <a:gdLst>
              <a:gd name="T0" fmla="*/ 297 w 300"/>
              <a:gd name="T1" fmla="*/ 123 h 297"/>
              <a:gd name="T2" fmla="*/ 297 w 300"/>
              <a:gd name="T3" fmla="*/ 176 h 297"/>
              <a:gd name="T4" fmla="*/ 256 w 300"/>
              <a:gd name="T5" fmla="*/ 193 h 297"/>
              <a:gd name="T6" fmla="*/ 277 w 300"/>
              <a:gd name="T7" fmla="*/ 234 h 297"/>
              <a:gd name="T8" fmla="*/ 234 w 300"/>
              <a:gd name="T9" fmla="*/ 275 h 297"/>
              <a:gd name="T10" fmla="*/ 194 w 300"/>
              <a:gd name="T11" fmla="*/ 255 h 297"/>
              <a:gd name="T12" fmla="*/ 178 w 300"/>
              <a:gd name="T13" fmla="*/ 297 h 297"/>
              <a:gd name="T14" fmla="*/ 122 w 300"/>
              <a:gd name="T15" fmla="*/ 297 h 297"/>
              <a:gd name="T16" fmla="*/ 105 w 300"/>
              <a:gd name="T17" fmla="*/ 254 h 297"/>
              <a:gd name="T18" fmla="*/ 65 w 300"/>
              <a:gd name="T19" fmla="*/ 275 h 297"/>
              <a:gd name="T20" fmla="*/ 22 w 300"/>
              <a:gd name="T21" fmla="*/ 230 h 297"/>
              <a:gd name="T22" fmla="*/ 41 w 300"/>
              <a:gd name="T23" fmla="*/ 204 h 297"/>
              <a:gd name="T24" fmla="*/ 41 w 300"/>
              <a:gd name="T25" fmla="*/ 204 h 297"/>
              <a:gd name="T26" fmla="*/ 41 w 300"/>
              <a:gd name="T27" fmla="*/ 204 h 297"/>
              <a:gd name="T28" fmla="*/ 41 w 300"/>
              <a:gd name="T29" fmla="*/ 190 h 297"/>
              <a:gd name="T30" fmla="*/ 36 w 300"/>
              <a:gd name="T31" fmla="*/ 183 h 297"/>
              <a:gd name="T32" fmla="*/ 30 w 300"/>
              <a:gd name="T33" fmla="*/ 163 h 297"/>
              <a:gd name="T34" fmla="*/ 0 w 300"/>
              <a:gd name="T35" fmla="*/ 163 h 297"/>
              <a:gd name="T36" fmla="*/ 0 w 300"/>
              <a:gd name="T37" fmla="*/ 123 h 297"/>
              <a:gd name="T38" fmla="*/ 42 w 300"/>
              <a:gd name="T39" fmla="*/ 107 h 297"/>
              <a:gd name="T40" fmla="*/ 27 w 300"/>
              <a:gd name="T41" fmla="*/ 62 h 297"/>
              <a:gd name="T42" fmla="*/ 62 w 300"/>
              <a:gd name="T43" fmla="*/ 26 h 297"/>
              <a:gd name="T44" fmla="*/ 106 w 300"/>
              <a:gd name="T45" fmla="*/ 42 h 297"/>
              <a:gd name="T46" fmla="*/ 122 w 300"/>
              <a:gd name="T47" fmla="*/ 0 h 297"/>
              <a:gd name="T48" fmla="*/ 169 w 300"/>
              <a:gd name="T49" fmla="*/ 0 h 297"/>
              <a:gd name="T50" fmla="*/ 173 w 300"/>
              <a:gd name="T51" fmla="*/ 5 h 297"/>
              <a:gd name="T52" fmla="*/ 193 w 300"/>
              <a:gd name="T53" fmla="*/ 43 h 297"/>
              <a:gd name="T54" fmla="*/ 235 w 300"/>
              <a:gd name="T55" fmla="*/ 26 h 297"/>
              <a:gd name="T56" fmla="*/ 273 w 300"/>
              <a:gd name="T57" fmla="*/ 64 h 297"/>
              <a:gd name="T58" fmla="*/ 255 w 300"/>
              <a:gd name="T59" fmla="*/ 107 h 297"/>
              <a:gd name="T60" fmla="*/ 297 w 300"/>
              <a:gd name="T61" fmla="*/ 123 h 297"/>
              <a:gd name="T62" fmla="*/ 215 w 300"/>
              <a:gd name="T63" fmla="*/ 149 h 297"/>
              <a:gd name="T64" fmla="*/ 149 w 300"/>
              <a:gd name="T65" fmla="*/ 83 h 297"/>
              <a:gd name="T66" fmla="*/ 83 w 300"/>
              <a:gd name="T67" fmla="*/ 149 h 297"/>
              <a:gd name="T68" fmla="*/ 149 w 300"/>
              <a:gd name="T69" fmla="*/ 215 h 297"/>
              <a:gd name="T70" fmla="*/ 215 w 300"/>
              <a:gd name="T7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" h="297">
                <a:moveTo>
                  <a:pt x="297" y="123"/>
                </a:moveTo>
                <a:cubicBezTo>
                  <a:pt x="300" y="122"/>
                  <a:pt x="297" y="176"/>
                  <a:pt x="297" y="176"/>
                </a:cubicBezTo>
                <a:cubicBezTo>
                  <a:pt x="297" y="176"/>
                  <a:pt x="260" y="170"/>
                  <a:pt x="256" y="193"/>
                </a:cubicBezTo>
                <a:cubicBezTo>
                  <a:pt x="253" y="216"/>
                  <a:pt x="277" y="234"/>
                  <a:pt x="277" y="234"/>
                </a:cubicBezTo>
                <a:cubicBezTo>
                  <a:pt x="234" y="275"/>
                  <a:pt x="234" y="275"/>
                  <a:pt x="234" y="275"/>
                </a:cubicBezTo>
                <a:cubicBezTo>
                  <a:pt x="234" y="275"/>
                  <a:pt x="213" y="247"/>
                  <a:pt x="194" y="255"/>
                </a:cubicBezTo>
                <a:cubicBezTo>
                  <a:pt x="171" y="263"/>
                  <a:pt x="178" y="297"/>
                  <a:pt x="178" y="297"/>
                </a:cubicBezTo>
                <a:cubicBezTo>
                  <a:pt x="122" y="297"/>
                  <a:pt x="122" y="297"/>
                  <a:pt x="122" y="297"/>
                </a:cubicBezTo>
                <a:cubicBezTo>
                  <a:pt x="122" y="297"/>
                  <a:pt x="126" y="261"/>
                  <a:pt x="105" y="254"/>
                </a:cubicBezTo>
                <a:cubicBezTo>
                  <a:pt x="83" y="246"/>
                  <a:pt x="65" y="275"/>
                  <a:pt x="65" y="275"/>
                </a:cubicBezTo>
                <a:cubicBezTo>
                  <a:pt x="22" y="230"/>
                  <a:pt x="22" y="230"/>
                  <a:pt x="22" y="230"/>
                </a:cubicBezTo>
                <a:cubicBezTo>
                  <a:pt x="22" y="230"/>
                  <a:pt x="37" y="219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2" y="200"/>
                  <a:pt x="43" y="195"/>
                  <a:pt x="41" y="190"/>
                </a:cubicBezTo>
                <a:cubicBezTo>
                  <a:pt x="40" y="187"/>
                  <a:pt x="38" y="185"/>
                  <a:pt x="36" y="183"/>
                </a:cubicBezTo>
                <a:cubicBezTo>
                  <a:pt x="34" y="172"/>
                  <a:pt x="31" y="162"/>
                  <a:pt x="30" y="163"/>
                </a:cubicBezTo>
                <a:cubicBezTo>
                  <a:pt x="28" y="163"/>
                  <a:pt x="14" y="168"/>
                  <a:pt x="0" y="16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29" y="123"/>
                  <a:pt x="42" y="107"/>
                </a:cubicBezTo>
                <a:cubicBezTo>
                  <a:pt x="54" y="91"/>
                  <a:pt x="27" y="62"/>
                  <a:pt x="27" y="62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6"/>
                  <a:pt x="81" y="49"/>
                  <a:pt x="106" y="42"/>
                </a:cubicBezTo>
                <a:cubicBezTo>
                  <a:pt x="132" y="35"/>
                  <a:pt x="122" y="0"/>
                  <a:pt x="12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15"/>
                  <a:pt x="178" y="38"/>
                  <a:pt x="193" y="43"/>
                </a:cubicBezTo>
                <a:cubicBezTo>
                  <a:pt x="212" y="49"/>
                  <a:pt x="235" y="26"/>
                  <a:pt x="235" y="26"/>
                </a:cubicBezTo>
                <a:cubicBezTo>
                  <a:pt x="273" y="64"/>
                  <a:pt x="273" y="64"/>
                  <a:pt x="273" y="64"/>
                </a:cubicBezTo>
                <a:cubicBezTo>
                  <a:pt x="273" y="64"/>
                  <a:pt x="240" y="90"/>
                  <a:pt x="255" y="107"/>
                </a:cubicBezTo>
                <a:cubicBezTo>
                  <a:pt x="269" y="124"/>
                  <a:pt x="294" y="123"/>
                  <a:pt x="297" y="123"/>
                </a:cubicBezTo>
                <a:close/>
                <a:moveTo>
                  <a:pt x="215" y="149"/>
                </a:moveTo>
                <a:cubicBezTo>
                  <a:pt x="215" y="113"/>
                  <a:pt x="186" y="83"/>
                  <a:pt x="149" y="83"/>
                </a:cubicBezTo>
                <a:cubicBezTo>
                  <a:pt x="113" y="83"/>
                  <a:pt x="83" y="113"/>
                  <a:pt x="83" y="149"/>
                </a:cubicBezTo>
                <a:cubicBezTo>
                  <a:pt x="83" y="185"/>
                  <a:pt x="113" y="215"/>
                  <a:pt x="149" y="215"/>
                </a:cubicBezTo>
                <a:cubicBezTo>
                  <a:pt x="186" y="215"/>
                  <a:pt x="215" y="185"/>
                  <a:pt x="215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58112B4-0B91-4A77-978B-5675042E4245}"/>
              </a:ext>
            </a:extLst>
          </p:cNvPr>
          <p:cNvSpPr>
            <a:spLocks noEditPoints="1"/>
          </p:cNvSpPr>
          <p:nvPr/>
        </p:nvSpPr>
        <p:spPr bwMode="auto">
          <a:xfrm>
            <a:off x="2104248" y="3384534"/>
            <a:ext cx="523825" cy="525623"/>
          </a:xfrm>
          <a:custGeom>
            <a:avLst/>
            <a:gdLst>
              <a:gd name="T0" fmla="*/ 108 w 109"/>
              <a:gd name="T1" fmla="*/ 45 h 109"/>
              <a:gd name="T2" fmla="*/ 108 w 109"/>
              <a:gd name="T3" fmla="*/ 65 h 109"/>
              <a:gd name="T4" fmla="*/ 93 w 109"/>
              <a:gd name="T5" fmla="*/ 71 h 109"/>
              <a:gd name="T6" fmla="*/ 101 w 109"/>
              <a:gd name="T7" fmla="*/ 86 h 109"/>
              <a:gd name="T8" fmla="*/ 85 w 109"/>
              <a:gd name="T9" fmla="*/ 101 h 109"/>
              <a:gd name="T10" fmla="*/ 70 w 109"/>
              <a:gd name="T11" fmla="*/ 94 h 109"/>
              <a:gd name="T12" fmla="*/ 65 w 109"/>
              <a:gd name="T13" fmla="*/ 109 h 109"/>
              <a:gd name="T14" fmla="*/ 44 w 109"/>
              <a:gd name="T15" fmla="*/ 109 h 109"/>
              <a:gd name="T16" fmla="*/ 38 w 109"/>
              <a:gd name="T17" fmla="*/ 93 h 109"/>
              <a:gd name="T18" fmla="*/ 23 w 109"/>
              <a:gd name="T19" fmla="*/ 101 h 109"/>
              <a:gd name="T20" fmla="*/ 8 w 109"/>
              <a:gd name="T21" fmla="*/ 85 h 109"/>
              <a:gd name="T22" fmla="*/ 15 w 109"/>
              <a:gd name="T23" fmla="*/ 75 h 109"/>
              <a:gd name="T24" fmla="*/ 15 w 109"/>
              <a:gd name="T25" fmla="*/ 75 h 109"/>
              <a:gd name="T26" fmla="*/ 15 w 109"/>
              <a:gd name="T27" fmla="*/ 75 h 109"/>
              <a:gd name="T28" fmla="*/ 14 w 109"/>
              <a:gd name="T29" fmla="*/ 70 h 109"/>
              <a:gd name="T30" fmla="*/ 13 w 109"/>
              <a:gd name="T31" fmla="*/ 67 h 109"/>
              <a:gd name="T32" fmla="*/ 10 w 109"/>
              <a:gd name="T33" fmla="*/ 60 h 109"/>
              <a:gd name="T34" fmla="*/ 0 w 109"/>
              <a:gd name="T35" fmla="*/ 60 h 109"/>
              <a:gd name="T36" fmla="*/ 0 w 109"/>
              <a:gd name="T37" fmla="*/ 45 h 109"/>
              <a:gd name="T38" fmla="*/ 15 w 109"/>
              <a:gd name="T39" fmla="*/ 40 h 109"/>
              <a:gd name="T40" fmla="*/ 10 w 109"/>
              <a:gd name="T41" fmla="*/ 23 h 109"/>
              <a:gd name="T42" fmla="*/ 22 w 109"/>
              <a:gd name="T43" fmla="*/ 10 h 109"/>
              <a:gd name="T44" fmla="*/ 39 w 109"/>
              <a:gd name="T45" fmla="*/ 16 h 109"/>
              <a:gd name="T46" fmla="*/ 44 w 109"/>
              <a:gd name="T47" fmla="*/ 0 h 109"/>
              <a:gd name="T48" fmla="*/ 63 w 109"/>
              <a:gd name="T49" fmla="*/ 0 h 109"/>
              <a:gd name="T50" fmla="*/ 70 w 109"/>
              <a:gd name="T51" fmla="*/ 16 h 109"/>
              <a:gd name="T52" fmla="*/ 86 w 109"/>
              <a:gd name="T53" fmla="*/ 10 h 109"/>
              <a:gd name="T54" fmla="*/ 99 w 109"/>
              <a:gd name="T55" fmla="*/ 24 h 109"/>
              <a:gd name="T56" fmla="*/ 93 w 109"/>
              <a:gd name="T57" fmla="*/ 40 h 109"/>
              <a:gd name="T58" fmla="*/ 108 w 109"/>
              <a:gd name="T59" fmla="*/ 45 h 109"/>
              <a:gd name="T60" fmla="*/ 78 w 109"/>
              <a:gd name="T61" fmla="*/ 55 h 109"/>
              <a:gd name="T62" fmla="*/ 54 w 109"/>
              <a:gd name="T63" fmla="*/ 31 h 109"/>
              <a:gd name="T64" fmla="*/ 30 w 109"/>
              <a:gd name="T65" fmla="*/ 55 h 109"/>
              <a:gd name="T66" fmla="*/ 54 w 109"/>
              <a:gd name="T67" fmla="*/ 79 h 109"/>
              <a:gd name="T68" fmla="*/ 78 w 109"/>
              <a:gd name="T69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9">
                <a:moveTo>
                  <a:pt x="108" y="45"/>
                </a:moveTo>
                <a:cubicBezTo>
                  <a:pt x="109" y="45"/>
                  <a:pt x="108" y="65"/>
                  <a:pt x="108" y="65"/>
                </a:cubicBezTo>
                <a:cubicBezTo>
                  <a:pt x="108" y="65"/>
                  <a:pt x="95" y="62"/>
                  <a:pt x="93" y="71"/>
                </a:cubicBezTo>
                <a:cubicBezTo>
                  <a:pt x="92" y="79"/>
                  <a:pt x="101" y="86"/>
                  <a:pt x="101" y="86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5" y="101"/>
                  <a:pt x="78" y="91"/>
                  <a:pt x="70" y="94"/>
                </a:cubicBezTo>
                <a:cubicBezTo>
                  <a:pt x="62" y="97"/>
                  <a:pt x="65" y="109"/>
                  <a:pt x="65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09"/>
                  <a:pt x="46" y="96"/>
                  <a:pt x="38" y="93"/>
                </a:cubicBezTo>
                <a:cubicBezTo>
                  <a:pt x="30" y="90"/>
                  <a:pt x="23" y="101"/>
                  <a:pt x="23" y="101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13" y="80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3"/>
                  <a:pt x="15" y="72"/>
                  <a:pt x="14" y="70"/>
                </a:cubicBezTo>
                <a:cubicBezTo>
                  <a:pt x="14" y="69"/>
                  <a:pt x="14" y="68"/>
                  <a:pt x="13" y="67"/>
                </a:cubicBezTo>
                <a:cubicBezTo>
                  <a:pt x="12" y="63"/>
                  <a:pt x="11" y="60"/>
                  <a:pt x="10" y="60"/>
                </a:cubicBezTo>
                <a:cubicBezTo>
                  <a:pt x="10" y="60"/>
                  <a:pt x="5" y="62"/>
                  <a:pt x="0" y="6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10" y="45"/>
                  <a:pt x="15" y="40"/>
                </a:cubicBezTo>
                <a:cubicBezTo>
                  <a:pt x="19" y="34"/>
                  <a:pt x="10" y="23"/>
                  <a:pt x="10" y="23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9" y="18"/>
                  <a:pt x="39" y="16"/>
                </a:cubicBezTo>
                <a:cubicBezTo>
                  <a:pt x="48" y="13"/>
                  <a:pt x="44" y="0"/>
                  <a:pt x="4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14"/>
                  <a:pt x="70" y="16"/>
                </a:cubicBezTo>
                <a:cubicBezTo>
                  <a:pt x="77" y="18"/>
                  <a:pt x="86" y="10"/>
                  <a:pt x="86" y="10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87" y="33"/>
                  <a:pt x="93" y="40"/>
                </a:cubicBezTo>
                <a:cubicBezTo>
                  <a:pt x="98" y="46"/>
                  <a:pt x="107" y="45"/>
                  <a:pt x="108" y="45"/>
                </a:cubicBezTo>
                <a:close/>
                <a:moveTo>
                  <a:pt x="78" y="55"/>
                </a:moveTo>
                <a:cubicBezTo>
                  <a:pt x="78" y="41"/>
                  <a:pt x="68" y="31"/>
                  <a:pt x="54" y="31"/>
                </a:cubicBezTo>
                <a:cubicBezTo>
                  <a:pt x="41" y="31"/>
                  <a:pt x="30" y="41"/>
                  <a:pt x="30" y="55"/>
                </a:cubicBezTo>
                <a:cubicBezTo>
                  <a:pt x="30" y="68"/>
                  <a:pt x="41" y="79"/>
                  <a:pt x="54" y="79"/>
                </a:cubicBezTo>
                <a:cubicBezTo>
                  <a:pt x="68" y="79"/>
                  <a:pt x="78" y="68"/>
                  <a:pt x="78" y="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BDD9A74B-C715-4464-8E07-8AA6470E3D99}"/>
              </a:ext>
            </a:extLst>
          </p:cNvPr>
          <p:cNvSpPr>
            <a:spLocks/>
          </p:cNvSpPr>
          <p:nvPr/>
        </p:nvSpPr>
        <p:spPr bwMode="auto">
          <a:xfrm>
            <a:off x="2469371" y="2920984"/>
            <a:ext cx="45719" cy="45719"/>
          </a:xfrm>
          <a:custGeom>
            <a:avLst/>
            <a:gdLst>
              <a:gd name="T0" fmla="*/ 4 w 4"/>
              <a:gd name="T1" fmla="*/ 5 h 5"/>
              <a:gd name="T2" fmla="*/ 0 w 4"/>
              <a:gd name="T3" fmla="*/ 0 h 5"/>
              <a:gd name="T4" fmla="*/ 4 w 4"/>
              <a:gd name="T5" fmla="*/ 0 h 5"/>
              <a:gd name="T6" fmla="*/ 4 w 4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4" y="5"/>
                </a:move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2"/>
                  <a:pt x="4" y="5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E784B08-CB18-45B8-B216-1FC223F565BF}"/>
              </a:ext>
            </a:extLst>
          </p:cNvPr>
          <p:cNvSpPr>
            <a:spLocks/>
          </p:cNvSpPr>
          <p:nvPr/>
        </p:nvSpPr>
        <p:spPr bwMode="auto">
          <a:xfrm>
            <a:off x="4582337" y="3138471"/>
            <a:ext cx="1764626" cy="2883946"/>
          </a:xfrm>
          <a:custGeom>
            <a:avLst/>
            <a:gdLst>
              <a:gd name="T0" fmla="*/ 288 w 367"/>
              <a:gd name="T1" fmla="*/ 298 h 598"/>
              <a:gd name="T2" fmla="*/ 262 w 367"/>
              <a:gd name="T3" fmla="*/ 300 h 598"/>
              <a:gd name="T4" fmla="*/ 255 w 367"/>
              <a:gd name="T5" fmla="*/ 276 h 598"/>
              <a:gd name="T6" fmla="*/ 319 w 367"/>
              <a:gd name="T7" fmla="*/ 257 h 598"/>
              <a:gd name="T8" fmla="*/ 281 w 367"/>
              <a:gd name="T9" fmla="*/ 206 h 598"/>
              <a:gd name="T10" fmla="*/ 271 w 367"/>
              <a:gd name="T11" fmla="*/ 216 h 598"/>
              <a:gd name="T12" fmla="*/ 293 w 367"/>
              <a:gd name="T13" fmla="*/ 247 h 598"/>
              <a:gd name="T14" fmla="*/ 243 w 367"/>
              <a:gd name="T15" fmla="*/ 267 h 598"/>
              <a:gd name="T16" fmla="*/ 255 w 367"/>
              <a:gd name="T17" fmla="*/ 314 h 598"/>
              <a:gd name="T18" fmla="*/ 287 w 367"/>
              <a:gd name="T19" fmla="*/ 312 h 598"/>
              <a:gd name="T20" fmla="*/ 283 w 367"/>
              <a:gd name="T21" fmla="*/ 343 h 598"/>
              <a:gd name="T22" fmla="*/ 267 w 367"/>
              <a:gd name="T23" fmla="*/ 598 h 598"/>
              <a:gd name="T24" fmla="*/ 243 w 367"/>
              <a:gd name="T25" fmla="*/ 598 h 598"/>
              <a:gd name="T26" fmla="*/ 211 w 367"/>
              <a:gd name="T27" fmla="*/ 350 h 598"/>
              <a:gd name="T28" fmla="*/ 163 w 367"/>
              <a:gd name="T29" fmla="*/ 598 h 598"/>
              <a:gd name="T30" fmla="*/ 132 w 367"/>
              <a:gd name="T31" fmla="*/ 598 h 598"/>
              <a:gd name="T32" fmla="*/ 159 w 367"/>
              <a:gd name="T33" fmla="*/ 358 h 598"/>
              <a:gd name="T34" fmla="*/ 144 w 367"/>
              <a:gd name="T35" fmla="*/ 223 h 598"/>
              <a:gd name="T36" fmla="*/ 115 w 367"/>
              <a:gd name="T37" fmla="*/ 182 h 598"/>
              <a:gd name="T38" fmla="*/ 34 w 367"/>
              <a:gd name="T39" fmla="*/ 127 h 598"/>
              <a:gd name="T40" fmla="*/ 0 w 367"/>
              <a:gd name="T41" fmla="*/ 10 h 598"/>
              <a:gd name="T42" fmla="*/ 31 w 367"/>
              <a:gd name="T43" fmla="*/ 0 h 598"/>
              <a:gd name="T44" fmla="*/ 65 w 367"/>
              <a:gd name="T45" fmla="*/ 113 h 598"/>
              <a:gd name="T46" fmla="*/ 159 w 367"/>
              <a:gd name="T47" fmla="*/ 144 h 598"/>
              <a:gd name="T48" fmla="*/ 159 w 367"/>
              <a:gd name="T49" fmla="*/ 144 h 598"/>
              <a:gd name="T50" fmla="*/ 204 w 367"/>
              <a:gd name="T51" fmla="*/ 182 h 598"/>
              <a:gd name="T52" fmla="*/ 186 w 367"/>
              <a:gd name="T53" fmla="*/ 242 h 598"/>
              <a:gd name="T54" fmla="*/ 204 w 367"/>
              <a:gd name="T55" fmla="*/ 267 h 598"/>
              <a:gd name="T56" fmla="*/ 224 w 367"/>
              <a:gd name="T57" fmla="*/ 240 h 598"/>
              <a:gd name="T58" fmla="*/ 204 w 367"/>
              <a:gd name="T59" fmla="*/ 182 h 598"/>
              <a:gd name="T60" fmla="*/ 224 w 367"/>
              <a:gd name="T61" fmla="*/ 142 h 598"/>
              <a:gd name="T62" fmla="*/ 305 w 367"/>
              <a:gd name="T63" fmla="*/ 170 h 598"/>
              <a:gd name="T64" fmla="*/ 353 w 367"/>
              <a:gd name="T65" fmla="*/ 250 h 598"/>
              <a:gd name="T66" fmla="*/ 331 w 367"/>
              <a:gd name="T67" fmla="*/ 293 h 598"/>
              <a:gd name="T68" fmla="*/ 288 w 367"/>
              <a:gd name="T69" fmla="*/ 29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598">
                <a:moveTo>
                  <a:pt x="288" y="298"/>
                </a:moveTo>
                <a:cubicBezTo>
                  <a:pt x="273" y="299"/>
                  <a:pt x="262" y="300"/>
                  <a:pt x="262" y="300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9" y="257"/>
                  <a:pt x="319" y="257"/>
                  <a:pt x="319" y="257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71" y="216"/>
                  <a:pt x="271" y="216"/>
                  <a:pt x="271" y="216"/>
                </a:cubicBezTo>
                <a:cubicBezTo>
                  <a:pt x="293" y="247"/>
                  <a:pt x="293" y="247"/>
                  <a:pt x="293" y="247"/>
                </a:cubicBezTo>
                <a:cubicBezTo>
                  <a:pt x="243" y="267"/>
                  <a:pt x="243" y="267"/>
                  <a:pt x="243" y="267"/>
                </a:cubicBezTo>
                <a:cubicBezTo>
                  <a:pt x="255" y="314"/>
                  <a:pt x="255" y="314"/>
                  <a:pt x="255" y="314"/>
                </a:cubicBezTo>
                <a:cubicBezTo>
                  <a:pt x="287" y="312"/>
                  <a:pt x="287" y="312"/>
                  <a:pt x="287" y="312"/>
                </a:cubicBezTo>
                <a:cubicBezTo>
                  <a:pt x="283" y="343"/>
                  <a:pt x="283" y="343"/>
                  <a:pt x="283" y="343"/>
                </a:cubicBezTo>
                <a:cubicBezTo>
                  <a:pt x="267" y="598"/>
                  <a:pt x="267" y="598"/>
                  <a:pt x="267" y="598"/>
                </a:cubicBezTo>
                <a:cubicBezTo>
                  <a:pt x="243" y="598"/>
                  <a:pt x="243" y="598"/>
                  <a:pt x="243" y="598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163" y="598"/>
                  <a:pt x="163" y="598"/>
                  <a:pt x="163" y="598"/>
                </a:cubicBezTo>
                <a:cubicBezTo>
                  <a:pt x="132" y="598"/>
                  <a:pt x="132" y="598"/>
                  <a:pt x="132" y="598"/>
                </a:cubicBezTo>
                <a:cubicBezTo>
                  <a:pt x="159" y="358"/>
                  <a:pt x="159" y="358"/>
                  <a:pt x="159" y="358"/>
                </a:cubicBezTo>
                <a:cubicBezTo>
                  <a:pt x="159" y="358"/>
                  <a:pt x="154" y="252"/>
                  <a:pt x="144" y="223"/>
                </a:cubicBezTo>
                <a:cubicBezTo>
                  <a:pt x="135" y="194"/>
                  <a:pt x="115" y="182"/>
                  <a:pt x="115" y="182"/>
                </a:cubicBezTo>
                <a:cubicBezTo>
                  <a:pt x="46" y="166"/>
                  <a:pt x="34" y="127"/>
                  <a:pt x="34" y="127"/>
                </a:cubicBezTo>
                <a:cubicBezTo>
                  <a:pt x="0" y="10"/>
                  <a:pt x="0" y="10"/>
                  <a:pt x="0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55" y="89"/>
                  <a:pt x="65" y="113"/>
                </a:cubicBezTo>
                <a:cubicBezTo>
                  <a:pt x="72" y="130"/>
                  <a:pt x="128" y="140"/>
                  <a:pt x="159" y="144"/>
                </a:cubicBezTo>
                <a:cubicBezTo>
                  <a:pt x="159" y="144"/>
                  <a:pt x="159" y="144"/>
                  <a:pt x="159" y="144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204" y="267"/>
                  <a:pt x="204" y="267"/>
                  <a:pt x="204" y="267"/>
                </a:cubicBezTo>
                <a:cubicBezTo>
                  <a:pt x="224" y="240"/>
                  <a:pt x="224" y="240"/>
                  <a:pt x="224" y="240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224" y="142"/>
                  <a:pt x="224" y="142"/>
                  <a:pt x="224" y="142"/>
                </a:cubicBezTo>
                <a:cubicBezTo>
                  <a:pt x="252" y="142"/>
                  <a:pt x="286" y="148"/>
                  <a:pt x="305" y="170"/>
                </a:cubicBezTo>
                <a:cubicBezTo>
                  <a:pt x="341" y="214"/>
                  <a:pt x="353" y="250"/>
                  <a:pt x="353" y="250"/>
                </a:cubicBezTo>
                <a:cubicBezTo>
                  <a:pt x="353" y="250"/>
                  <a:pt x="367" y="288"/>
                  <a:pt x="331" y="293"/>
                </a:cubicBezTo>
                <a:cubicBezTo>
                  <a:pt x="316" y="295"/>
                  <a:pt x="300" y="297"/>
                  <a:pt x="288" y="2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604C4F64-B9B3-4337-AEE6-E1A45275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874" y="3227373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76DE317-CF34-4B97-BAE9-250510B6D094}"/>
              </a:ext>
            </a:extLst>
          </p:cNvPr>
          <p:cNvSpPr>
            <a:spLocks/>
          </p:cNvSpPr>
          <p:nvPr/>
        </p:nvSpPr>
        <p:spPr bwMode="auto">
          <a:xfrm>
            <a:off x="5501499" y="4036996"/>
            <a:ext cx="182334" cy="409334"/>
          </a:xfrm>
          <a:custGeom>
            <a:avLst/>
            <a:gdLst>
              <a:gd name="T0" fmla="*/ 56 w 118"/>
              <a:gd name="T1" fmla="*/ 0 h 264"/>
              <a:gd name="T2" fmla="*/ 118 w 118"/>
              <a:gd name="T3" fmla="*/ 180 h 264"/>
              <a:gd name="T4" fmla="*/ 56 w 118"/>
              <a:gd name="T5" fmla="*/ 264 h 264"/>
              <a:gd name="T6" fmla="*/ 0 w 118"/>
              <a:gd name="T7" fmla="*/ 186 h 264"/>
              <a:gd name="T8" fmla="*/ 56 w 118"/>
              <a:gd name="T9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264">
                <a:moveTo>
                  <a:pt x="56" y="0"/>
                </a:moveTo>
                <a:lnTo>
                  <a:pt x="118" y="180"/>
                </a:lnTo>
                <a:lnTo>
                  <a:pt x="56" y="264"/>
                </a:lnTo>
                <a:lnTo>
                  <a:pt x="0" y="18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091339F-97FA-424B-B0B8-FF414633F3D3}"/>
              </a:ext>
            </a:extLst>
          </p:cNvPr>
          <p:cNvSpPr>
            <a:spLocks/>
          </p:cNvSpPr>
          <p:nvPr/>
        </p:nvSpPr>
        <p:spPr bwMode="auto">
          <a:xfrm>
            <a:off x="904097" y="2001821"/>
            <a:ext cx="1182083" cy="1190790"/>
          </a:xfrm>
          <a:custGeom>
            <a:avLst/>
            <a:gdLst>
              <a:gd name="T0" fmla="*/ 123 w 246"/>
              <a:gd name="T1" fmla="*/ 120 h 247"/>
              <a:gd name="T2" fmla="*/ 123 w 246"/>
              <a:gd name="T3" fmla="*/ 120 h 247"/>
              <a:gd name="T4" fmla="*/ 183 w 246"/>
              <a:gd name="T5" fmla="*/ 140 h 247"/>
              <a:gd name="T6" fmla="*/ 232 w 246"/>
              <a:gd name="T7" fmla="*/ 81 h 247"/>
              <a:gd name="T8" fmla="*/ 232 w 246"/>
              <a:gd name="T9" fmla="*/ 81 h 247"/>
              <a:gd name="T10" fmla="*/ 213 w 246"/>
              <a:gd name="T11" fmla="*/ 193 h 247"/>
              <a:gd name="T12" fmla="*/ 75 w 246"/>
              <a:gd name="T13" fmla="*/ 225 h 247"/>
              <a:gd name="T14" fmla="*/ 92 w 246"/>
              <a:gd name="T15" fmla="*/ 204 h 247"/>
              <a:gd name="T16" fmla="*/ 89 w 246"/>
              <a:gd name="T17" fmla="*/ 182 h 247"/>
              <a:gd name="T18" fmla="*/ 55 w 246"/>
              <a:gd name="T19" fmla="*/ 154 h 247"/>
              <a:gd name="T20" fmla="*/ 33 w 246"/>
              <a:gd name="T21" fmla="*/ 156 h 247"/>
              <a:gd name="T22" fmla="*/ 20 w 246"/>
              <a:gd name="T23" fmla="*/ 172 h 247"/>
              <a:gd name="T24" fmla="*/ 34 w 246"/>
              <a:gd name="T25" fmla="*/ 46 h 247"/>
              <a:gd name="T26" fmla="*/ 140 w 246"/>
              <a:gd name="T27" fmla="*/ 5 h 247"/>
              <a:gd name="T28" fmla="*/ 91 w 246"/>
              <a:gd name="T29" fmla="*/ 64 h 247"/>
              <a:gd name="T30" fmla="*/ 123 w 246"/>
              <a:gd name="T31" fmla="*/ 12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6" h="247">
                <a:moveTo>
                  <a:pt x="123" y="120"/>
                </a:moveTo>
                <a:cubicBezTo>
                  <a:pt x="123" y="120"/>
                  <a:pt x="123" y="120"/>
                  <a:pt x="123" y="120"/>
                </a:cubicBezTo>
                <a:cubicBezTo>
                  <a:pt x="158" y="148"/>
                  <a:pt x="183" y="140"/>
                  <a:pt x="183" y="140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46" y="118"/>
                  <a:pt x="240" y="161"/>
                  <a:pt x="213" y="193"/>
                </a:cubicBezTo>
                <a:cubicBezTo>
                  <a:pt x="179" y="235"/>
                  <a:pt x="121" y="247"/>
                  <a:pt x="75" y="225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97" y="197"/>
                  <a:pt x="96" y="187"/>
                  <a:pt x="89" y="18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49" y="148"/>
                  <a:pt x="38" y="149"/>
                  <a:pt x="33" y="156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0" y="132"/>
                  <a:pt x="4" y="83"/>
                  <a:pt x="34" y="46"/>
                </a:cubicBezTo>
                <a:cubicBezTo>
                  <a:pt x="60" y="14"/>
                  <a:pt x="101" y="0"/>
                  <a:pt x="140" y="5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88" y="91"/>
                  <a:pt x="123" y="12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56CAB001-E040-45CD-BA75-3D815CDCBD77}"/>
              </a:ext>
            </a:extLst>
          </p:cNvPr>
          <p:cNvSpPr>
            <a:spLocks/>
          </p:cNvSpPr>
          <p:nvPr/>
        </p:nvSpPr>
        <p:spPr bwMode="auto">
          <a:xfrm>
            <a:off x="478647" y="3789346"/>
            <a:ext cx="1163541" cy="2580046"/>
          </a:xfrm>
          <a:custGeom>
            <a:avLst/>
            <a:gdLst>
              <a:gd name="T0" fmla="*/ 234 w 242"/>
              <a:gd name="T1" fmla="*/ 27 h 535"/>
              <a:gd name="T2" fmla="*/ 234 w 242"/>
              <a:gd name="T3" fmla="*/ 95 h 535"/>
              <a:gd name="T4" fmla="*/ 173 w 242"/>
              <a:gd name="T5" fmla="*/ 167 h 535"/>
              <a:gd name="T6" fmla="*/ 156 w 242"/>
              <a:gd name="T7" fmla="*/ 223 h 535"/>
              <a:gd name="T8" fmla="*/ 156 w 242"/>
              <a:gd name="T9" fmla="*/ 300 h 535"/>
              <a:gd name="T10" fmla="*/ 173 w 242"/>
              <a:gd name="T11" fmla="*/ 535 h 535"/>
              <a:gd name="T12" fmla="*/ 141 w 242"/>
              <a:gd name="T13" fmla="*/ 535 h 535"/>
              <a:gd name="T14" fmla="*/ 89 w 242"/>
              <a:gd name="T15" fmla="*/ 314 h 535"/>
              <a:gd name="T16" fmla="*/ 54 w 242"/>
              <a:gd name="T17" fmla="*/ 535 h 535"/>
              <a:gd name="T18" fmla="*/ 16 w 242"/>
              <a:gd name="T19" fmla="*/ 535 h 535"/>
              <a:gd name="T20" fmla="*/ 39 w 242"/>
              <a:gd name="T21" fmla="*/ 314 h 535"/>
              <a:gd name="T22" fmla="*/ 43 w 242"/>
              <a:gd name="T23" fmla="*/ 167 h 535"/>
              <a:gd name="T24" fmla="*/ 29 w 242"/>
              <a:gd name="T25" fmla="*/ 130 h 535"/>
              <a:gd name="T26" fmla="*/ 5 w 242"/>
              <a:gd name="T27" fmla="*/ 50 h 535"/>
              <a:gd name="T28" fmla="*/ 5 w 242"/>
              <a:gd name="T29" fmla="*/ 0 h 535"/>
              <a:gd name="T30" fmla="*/ 18 w 242"/>
              <a:gd name="T31" fmla="*/ 11 h 535"/>
              <a:gd name="T32" fmla="*/ 34 w 242"/>
              <a:gd name="T33" fmla="*/ 14 h 535"/>
              <a:gd name="T34" fmla="*/ 34 w 242"/>
              <a:gd name="T35" fmla="*/ 27 h 535"/>
              <a:gd name="T36" fmla="*/ 86 w 242"/>
              <a:gd name="T37" fmla="*/ 108 h 535"/>
              <a:gd name="T38" fmla="*/ 121 w 242"/>
              <a:gd name="T39" fmla="*/ 156 h 535"/>
              <a:gd name="T40" fmla="*/ 103 w 242"/>
              <a:gd name="T41" fmla="*/ 206 h 535"/>
              <a:gd name="T42" fmla="*/ 125 w 242"/>
              <a:gd name="T43" fmla="*/ 235 h 535"/>
              <a:gd name="T44" fmla="*/ 141 w 242"/>
              <a:gd name="T45" fmla="*/ 208 h 535"/>
              <a:gd name="T46" fmla="*/ 121 w 242"/>
              <a:gd name="T47" fmla="*/ 156 h 535"/>
              <a:gd name="T48" fmla="*/ 141 w 242"/>
              <a:gd name="T49" fmla="*/ 127 h 535"/>
              <a:gd name="T50" fmla="*/ 173 w 242"/>
              <a:gd name="T51" fmla="*/ 119 h 535"/>
              <a:gd name="T52" fmla="*/ 210 w 242"/>
              <a:gd name="T53" fmla="*/ 76 h 535"/>
              <a:gd name="T54" fmla="*/ 210 w 242"/>
              <a:gd name="T55" fmla="*/ 27 h 535"/>
              <a:gd name="T56" fmla="*/ 234 w 242"/>
              <a:gd name="T57" fmla="*/ 2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2" h="535">
                <a:moveTo>
                  <a:pt x="234" y="27"/>
                </a:moveTo>
                <a:cubicBezTo>
                  <a:pt x="234" y="27"/>
                  <a:pt x="242" y="61"/>
                  <a:pt x="234" y="95"/>
                </a:cubicBezTo>
                <a:cubicBezTo>
                  <a:pt x="226" y="129"/>
                  <a:pt x="173" y="167"/>
                  <a:pt x="173" y="167"/>
                </a:cubicBezTo>
                <a:cubicBezTo>
                  <a:pt x="173" y="167"/>
                  <a:pt x="156" y="172"/>
                  <a:pt x="156" y="223"/>
                </a:cubicBezTo>
                <a:cubicBezTo>
                  <a:pt x="156" y="273"/>
                  <a:pt x="156" y="300"/>
                  <a:pt x="156" y="300"/>
                </a:cubicBezTo>
                <a:cubicBezTo>
                  <a:pt x="173" y="535"/>
                  <a:pt x="173" y="535"/>
                  <a:pt x="173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89" y="314"/>
                  <a:pt x="89" y="314"/>
                  <a:pt x="89" y="314"/>
                </a:cubicBezTo>
                <a:cubicBezTo>
                  <a:pt x="54" y="535"/>
                  <a:pt x="54" y="535"/>
                  <a:pt x="54" y="535"/>
                </a:cubicBezTo>
                <a:cubicBezTo>
                  <a:pt x="16" y="535"/>
                  <a:pt x="16" y="535"/>
                  <a:pt x="16" y="535"/>
                </a:cubicBezTo>
                <a:cubicBezTo>
                  <a:pt x="39" y="314"/>
                  <a:pt x="39" y="314"/>
                  <a:pt x="39" y="314"/>
                </a:cubicBezTo>
                <a:cubicBezTo>
                  <a:pt x="39" y="314"/>
                  <a:pt x="46" y="192"/>
                  <a:pt x="43" y="167"/>
                </a:cubicBezTo>
                <a:cubicBezTo>
                  <a:pt x="41" y="143"/>
                  <a:pt x="29" y="130"/>
                  <a:pt x="29" y="130"/>
                </a:cubicBezTo>
                <a:cubicBezTo>
                  <a:pt x="0" y="95"/>
                  <a:pt x="5" y="50"/>
                  <a:pt x="5" y="50"/>
                </a:cubicBezTo>
                <a:cubicBezTo>
                  <a:pt x="5" y="0"/>
                  <a:pt x="5" y="0"/>
                  <a:pt x="5" y="0"/>
                </a:cubicBezTo>
                <a:cubicBezTo>
                  <a:pt x="18" y="11"/>
                  <a:pt x="18" y="11"/>
                  <a:pt x="18" y="11"/>
                </a:cubicBezTo>
                <a:cubicBezTo>
                  <a:pt x="23" y="15"/>
                  <a:pt x="29" y="16"/>
                  <a:pt x="34" y="14"/>
                </a:cubicBezTo>
                <a:cubicBezTo>
                  <a:pt x="34" y="18"/>
                  <a:pt x="34" y="23"/>
                  <a:pt x="34" y="27"/>
                </a:cubicBezTo>
                <a:cubicBezTo>
                  <a:pt x="34" y="71"/>
                  <a:pt x="63" y="96"/>
                  <a:pt x="86" y="1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25" y="235"/>
                  <a:pt x="125" y="235"/>
                  <a:pt x="125" y="235"/>
                </a:cubicBezTo>
                <a:cubicBezTo>
                  <a:pt x="141" y="208"/>
                  <a:pt x="141" y="208"/>
                  <a:pt x="141" y="2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50" y="128"/>
                  <a:pt x="161" y="126"/>
                  <a:pt x="173" y="119"/>
                </a:cubicBezTo>
                <a:cubicBezTo>
                  <a:pt x="204" y="100"/>
                  <a:pt x="210" y="76"/>
                  <a:pt x="210" y="76"/>
                </a:cubicBezTo>
                <a:cubicBezTo>
                  <a:pt x="210" y="27"/>
                  <a:pt x="210" y="27"/>
                  <a:pt x="210" y="27"/>
                </a:cubicBezTo>
                <a:lnTo>
                  <a:pt x="234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91F3BDFF-BC28-45AB-93EE-E9AEDF8E6A6B}"/>
              </a:ext>
            </a:extLst>
          </p:cNvPr>
          <p:cNvSpPr>
            <a:spLocks/>
          </p:cNvSpPr>
          <p:nvPr/>
        </p:nvSpPr>
        <p:spPr bwMode="auto">
          <a:xfrm>
            <a:off x="1002523" y="2732071"/>
            <a:ext cx="369305" cy="372122"/>
          </a:xfrm>
          <a:custGeom>
            <a:avLst/>
            <a:gdLst>
              <a:gd name="T0" fmla="*/ 69 w 77"/>
              <a:gd name="T1" fmla="*/ 34 h 77"/>
              <a:gd name="T2" fmla="*/ 72 w 77"/>
              <a:gd name="T3" fmla="*/ 56 h 77"/>
              <a:gd name="T4" fmla="*/ 55 w 77"/>
              <a:gd name="T5" fmla="*/ 77 h 77"/>
              <a:gd name="T6" fmla="*/ 47 w 77"/>
              <a:gd name="T7" fmla="*/ 73 h 77"/>
              <a:gd name="T8" fmla="*/ 59 w 77"/>
              <a:gd name="T9" fmla="*/ 58 h 77"/>
              <a:gd name="T10" fmla="*/ 59 w 77"/>
              <a:gd name="T11" fmla="*/ 39 h 77"/>
              <a:gd name="T12" fmla="*/ 33 w 77"/>
              <a:gd name="T13" fmla="*/ 17 h 77"/>
              <a:gd name="T14" fmla="*/ 13 w 77"/>
              <a:gd name="T15" fmla="*/ 20 h 77"/>
              <a:gd name="T16" fmla="*/ 4 w 77"/>
              <a:gd name="T17" fmla="*/ 32 h 77"/>
              <a:gd name="T18" fmla="*/ 0 w 77"/>
              <a:gd name="T19" fmla="*/ 24 h 77"/>
              <a:gd name="T20" fmla="*/ 13 w 77"/>
              <a:gd name="T21" fmla="*/ 8 h 77"/>
              <a:gd name="T22" fmla="*/ 35 w 77"/>
              <a:gd name="T23" fmla="*/ 6 h 77"/>
              <a:gd name="T24" fmla="*/ 69 w 77"/>
              <a:gd name="T25" fmla="*/ 3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69" y="34"/>
                </a:moveTo>
                <a:cubicBezTo>
                  <a:pt x="76" y="39"/>
                  <a:pt x="77" y="49"/>
                  <a:pt x="72" y="56"/>
                </a:cubicBezTo>
                <a:cubicBezTo>
                  <a:pt x="55" y="77"/>
                  <a:pt x="55" y="77"/>
                  <a:pt x="55" y="77"/>
                </a:cubicBezTo>
                <a:cubicBezTo>
                  <a:pt x="52" y="76"/>
                  <a:pt x="50" y="75"/>
                  <a:pt x="47" y="73"/>
                </a:cubicBezTo>
                <a:cubicBezTo>
                  <a:pt x="59" y="58"/>
                  <a:pt x="59" y="58"/>
                  <a:pt x="59" y="58"/>
                </a:cubicBezTo>
                <a:cubicBezTo>
                  <a:pt x="64" y="52"/>
                  <a:pt x="64" y="43"/>
                  <a:pt x="59" y="39"/>
                </a:cubicBezTo>
                <a:cubicBezTo>
                  <a:pt x="33" y="17"/>
                  <a:pt x="33" y="17"/>
                  <a:pt x="33" y="17"/>
                </a:cubicBezTo>
                <a:cubicBezTo>
                  <a:pt x="27" y="13"/>
                  <a:pt x="18" y="14"/>
                  <a:pt x="13" y="20"/>
                </a:cubicBezTo>
                <a:cubicBezTo>
                  <a:pt x="4" y="32"/>
                  <a:pt x="4" y="32"/>
                  <a:pt x="4" y="32"/>
                </a:cubicBezTo>
                <a:cubicBezTo>
                  <a:pt x="3" y="29"/>
                  <a:pt x="1" y="26"/>
                  <a:pt x="0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8" y="1"/>
                  <a:pt x="29" y="0"/>
                  <a:pt x="35" y="6"/>
                </a:cubicBezTo>
                <a:lnTo>
                  <a:pt x="69" y="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DEFC3268-F54D-4EA8-A3FC-7C600EEB2120}"/>
              </a:ext>
            </a:extLst>
          </p:cNvPr>
          <p:cNvSpPr>
            <a:spLocks/>
          </p:cNvSpPr>
          <p:nvPr/>
        </p:nvSpPr>
        <p:spPr bwMode="auto">
          <a:xfrm>
            <a:off x="1021574" y="2797160"/>
            <a:ext cx="288954" cy="289946"/>
          </a:xfrm>
          <a:custGeom>
            <a:avLst/>
            <a:gdLst>
              <a:gd name="T0" fmla="*/ 55 w 60"/>
              <a:gd name="T1" fmla="*/ 26 h 60"/>
              <a:gd name="T2" fmla="*/ 55 w 60"/>
              <a:gd name="T3" fmla="*/ 45 h 60"/>
              <a:gd name="T4" fmla="*/ 43 w 60"/>
              <a:gd name="T5" fmla="*/ 60 h 60"/>
              <a:gd name="T6" fmla="*/ 26 w 60"/>
              <a:gd name="T7" fmla="*/ 48 h 60"/>
              <a:gd name="T8" fmla="*/ 0 w 60"/>
              <a:gd name="T9" fmla="*/ 19 h 60"/>
              <a:gd name="T10" fmla="*/ 9 w 60"/>
              <a:gd name="T11" fmla="*/ 7 h 60"/>
              <a:gd name="T12" fmla="*/ 29 w 60"/>
              <a:gd name="T13" fmla="*/ 4 h 60"/>
              <a:gd name="T14" fmla="*/ 55 w 60"/>
              <a:gd name="T15" fmla="*/ 2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0">
                <a:moveTo>
                  <a:pt x="55" y="26"/>
                </a:moveTo>
                <a:cubicBezTo>
                  <a:pt x="60" y="30"/>
                  <a:pt x="60" y="39"/>
                  <a:pt x="55" y="45"/>
                </a:cubicBezTo>
                <a:cubicBezTo>
                  <a:pt x="43" y="60"/>
                  <a:pt x="43" y="60"/>
                  <a:pt x="43" y="60"/>
                </a:cubicBezTo>
                <a:cubicBezTo>
                  <a:pt x="37" y="57"/>
                  <a:pt x="31" y="53"/>
                  <a:pt x="26" y="48"/>
                </a:cubicBezTo>
                <a:cubicBezTo>
                  <a:pt x="15" y="40"/>
                  <a:pt x="7" y="30"/>
                  <a:pt x="0" y="19"/>
                </a:cubicBezTo>
                <a:cubicBezTo>
                  <a:pt x="9" y="7"/>
                  <a:pt x="9" y="7"/>
                  <a:pt x="9" y="7"/>
                </a:cubicBezTo>
                <a:cubicBezTo>
                  <a:pt x="14" y="1"/>
                  <a:pt x="23" y="0"/>
                  <a:pt x="29" y="4"/>
                </a:cubicBezTo>
                <a:lnTo>
                  <a:pt x="55" y="2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EC8E0662-3B83-419A-A407-D220B3D84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49" y="3730610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CBDB670F-046E-478F-8CE5-D8A448CC4C62}"/>
              </a:ext>
            </a:extLst>
          </p:cNvPr>
          <p:cNvSpPr>
            <a:spLocks/>
          </p:cNvSpPr>
          <p:nvPr/>
        </p:nvSpPr>
        <p:spPr bwMode="auto">
          <a:xfrm>
            <a:off x="977123" y="2890823"/>
            <a:ext cx="250323" cy="251182"/>
          </a:xfrm>
          <a:custGeom>
            <a:avLst/>
            <a:gdLst>
              <a:gd name="T0" fmla="*/ 52 w 52"/>
              <a:gd name="T1" fmla="*/ 41 h 52"/>
              <a:gd name="T2" fmla="*/ 43 w 52"/>
              <a:gd name="T3" fmla="*/ 52 h 52"/>
              <a:gd name="T4" fmla="*/ 26 w 52"/>
              <a:gd name="T5" fmla="*/ 40 h 52"/>
              <a:gd name="T6" fmla="*/ 0 w 52"/>
              <a:gd name="T7" fmla="*/ 11 h 52"/>
              <a:gd name="T8" fmla="*/ 9 w 52"/>
              <a:gd name="T9" fmla="*/ 0 h 52"/>
              <a:gd name="T10" fmla="*/ 35 w 52"/>
              <a:gd name="T11" fmla="*/ 29 h 52"/>
              <a:gd name="T12" fmla="*/ 52 w 52"/>
              <a:gd name="T13" fmla="*/ 4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2">
                <a:moveTo>
                  <a:pt x="52" y="41"/>
                </a:moveTo>
                <a:cubicBezTo>
                  <a:pt x="43" y="52"/>
                  <a:pt x="43" y="52"/>
                  <a:pt x="43" y="52"/>
                </a:cubicBezTo>
                <a:cubicBezTo>
                  <a:pt x="38" y="48"/>
                  <a:pt x="32" y="44"/>
                  <a:pt x="26" y="40"/>
                </a:cubicBezTo>
                <a:cubicBezTo>
                  <a:pt x="16" y="31"/>
                  <a:pt x="7" y="21"/>
                  <a:pt x="0" y="11"/>
                </a:cubicBezTo>
                <a:cubicBezTo>
                  <a:pt x="9" y="0"/>
                  <a:pt x="9" y="0"/>
                  <a:pt x="9" y="0"/>
                </a:cubicBezTo>
                <a:cubicBezTo>
                  <a:pt x="16" y="11"/>
                  <a:pt x="24" y="21"/>
                  <a:pt x="35" y="29"/>
                </a:cubicBezTo>
                <a:cubicBezTo>
                  <a:pt x="40" y="34"/>
                  <a:pt x="46" y="38"/>
                  <a:pt x="52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AFEC00B-1A89-45B2-AD49-EE345B2373D3}"/>
              </a:ext>
            </a:extLst>
          </p:cNvPr>
          <p:cNvSpPr>
            <a:spLocks/>
          </p:cNvSpPr>
          <p:nvPr/>
        </p:nvSpPr>
        <p:spPr bwMode="auto">
          <a:xfrm>
            <a:off x="548497" y="2944798"/>
            <a:ext cx="624263" cy="829522"/>
          </a:xfrm>
          <a:custGeom>
            <a:avLst/>
            <a:gdLst>
              <a:gd name="T0" fmla="*/ 130 w 130"/>
              <a:gd name="T1" fmla="*/ 41 h 172"/>
              <a:gd name="T2" fmla="*/ 26 w 130"/>
              <a:gd name="T3" fmla="*/ 167 h 172"/>
              <a:gd name="T4" fmla="*/ 20 w 130"/>
              <a:gd name="T5" fmla="*/ 172 h 172"/>
              <a:gd name="T6" fmla="*/ 20 w 130"/>
              <a:gd name="T7" fmla="*/ 106 h 172"/>
              <a:gd name="T8" fmla="*/ 0 w 130"/>
              <a:gd name="T9" fmla="*/ 106 h 172"/>
              <a:gd name="T10" fmla="*/ 87 w 130"/>
              <a:gd name="T11" fmla="*/ 0 h 172"/>
              <a:gd name="T12" fmla="*/ 113 w 130"/>
              <a:gd name="T13" fmla="*/ 29 h 172"/>
              <a:gd name="T14" fmla="*/ 130 w 130"/>
              <a:gd name="T15" fmla="*/ 4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172">
                <a:moveTo>
                  <a:pt x="130" y="41"/>
                </a:moveTo>
                <a:cubicBezTo>
                  <a:pt x="26" y="167"/>
                  <a:pt x="26" y="167"/>
                  <a:pt x="26" y="167"/>
                </a:cubicBezTo>
                <a:cubicBezTo>
                  <a:pt x="24" y="170"/>
                  <a:pt x="22" y="171"/>
                  <a:pt x="20" y="172"/>
                </a:cubicBezTo>
                <a:cubicBezTo>
                  <a:pt x="20" y="120"/>
                  <a:pt x="20" y="106"/>
                  <a:pt x="2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87" y="0"/>
                  <a:pt x="87" y="0"/>
                  <a:pt x="87" y="0"/>
                </a:cubicBezTo>
                <a:cubicBezTo>
                  <a:pt x="94" y="10"/>
                  <a:pt x="103" y="20"/>
                  <a:pt x="113" y="29"/>
                </a:cubicBezTo>
                <a:cubicBezTo>
                  <a:pt x="119" y="33"/>
                  <a:pt x="125" y="37"/>
                  <a:pt x="130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18EA77C9-EE3C-44AD-8F16-2EBA34144617}"/>
              </a:ext>
            </a:extLst>
          </p:cNvPr>
          <p:cNvSpPr>
            <a:spLocks/>
          </p:cNvSpPr>
          <p:nvPr/>
        </p:nvSpPr>
        <p:spPr bwMode="auto">
          <a:xfrm>
            <a:off x="986649" y="4559284"/>
            <a:ext cx="183880" cy="381425"/>
          </a:xfrm>
          <a:custGeom>
            <a:avLst/>
            <a:gdLst>
              <a:gd name="T0" fmla="*/ 56 w 119"/>
              <a:gd name="T1" fmla="*/ 0 h 246"/>
              <a:gd name="T2" fmla="*/ 119 w 119"/>
              <a:gd name="T3" fmla="*/ 162 h 246"/>
              <a:gd name="T4" fmla="*/ 69 w 119"/>
              <a:gd name="T5" fmla="*/ 246 h 246"/>
              <a:gd name="T6" fmla="*/ 0 w 119"/>
              <a:gd name="T7" fmla="*/ 156 h 246"/>
              <a:gd name="T8" fmla="*/ 56 w 119"/>
              <a:gd name="T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46">
                <a:moveTo>
                  <a:pt x="56" y="0"/>
                </a:moveTo>
                <a:lnTo>
                  <a:pt x="119" y="162"/>
                </a:lnTo>
                <a:lnTo>
                  <a:pt x="69" y="246"/>
                </a:lnTo>
                <a:lnTo>
                  <a:pt x="0" y="15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B5C4BE16-F66C-48F8-AF88-4EAF8B99924D}"/>
              </a:ext>
            </a:extLst>
          </p:cNvPr>
          <p:cNvSpPr>
            <a:spLocks/>
          </p:cNvSpPr>
          <p:nvPr/>
        </p:nvSpPr>
        <p:spPr bwMode="auto">
          <a:xfrm>
            <a:off x="504048" y="3725848"/>
            <a:ext cx="139069" cy="139546"/>
          </a:xfrm>
          <a:custGeom>
            <a:avLst/>
            <a:gdLst>
              <a:gd name="T0" fmla="*/ 29 w 29"/>
              <a:gd name="T1" fmla="*/ 14 h 29"/>
              <a:gd name="T2" fmla="*/ 29 w 29"/>
              <a:gd name="T3" fmla="*/ 27 h 29"/>
              <a:gd name="T4" fmla="*/ 13 w 29"/>
              <a:gd name="T5" fmla="*/ 24 h 29"/>
              <a:gd name="T6" fmla="*/ 0 w 29"/>
              <a:gd name="T7" fmla="*/ 13 h 29"/>
              <a:gd name="T8" fmla="*/ 0 w 29"/>
              <a:gd name="T9" fmla="*/ 0 h 29"/>
              <a:gd name="T10" fmla="*/ 16 w 29"/>
              <a:gd name="T11" fmla="*/ 13 h 29"/>
              <a:gd name="T12" fmla="*/ 29 w 29"/>
              <a:gd name="T13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29">
                <a:moveTo>
                  <a:pt x="29" y="14"/>
                </a:moveTo>
                <a:cubicBezTo>
                  <a:pt x="29" y="18"/>
                  <a:pt x="29" y="23"/>
                  <a:pt x="29" y="27"/>
                </a:cubicBezTo>
                <a:cubicBezTo>
                  <a:pt x="24" y="29"/>
                  <a:pt x="18" y="28"/>
                  <a:pt x="13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6"/>
                  <a:pt x="24" y="16"/>
                  <a:pt x="29" y="14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5DDE9737-1ABC-48B1-9BE5-D25F3C857F6F}"/>
              </a:ext>
            </a:extLst>
          </p:cNvPr>
          <p:cNvSpPr>
            <a:spLocks/>
          </p:cNvSpPr>
          <p:nvPr/>
        </p:nvSpPr>
        <p:spPr bwMode="auto">
          <a:xfrm>
            <a:off x="504048" y="3468673"/>
            <a:ext cx="139069" cy="327158"/>
          </a:xfrm>
          <a:custGeom>
            <a:avLst/>
            <a:gdLst>
              <a:gd name="T0" fmla="*/ 29 w 29"/>
              <a:gd name="T1" fmla="*/ 0 h 68"/>
              <a:gd name="T2" fmla="*/ 29 w 29"/>
              <a:gd name="T3" fmla="*/ 66 h 68"/>
              <a:gd name="T4" fmla="*/ 16 w 29"/>
              <a:gd name="T5" fmla="*/ 65 h 68"/>
              <a:gd name="T6" fmla="*/ 0 w 29"/>
              <a:gd name="T7" fmla="*/ 52 h 68"/>
              <a:gd name="T8" fmla="*/ 0 w 29"/>
              <a:gd name="T9" fmla="*/ 11 h 68"/>
              <a:gd name="T10" fmla="*/ 9 w 29"/>
              <a:gd name="T11" fmla="*/ 0 h 68"/>
              <a:gd name="T12" fmla="*/ 29 w 29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68">
                <a:moveTo>
                  <a:pt x="29" y="0"/>
                </a:moveTo>
                <a:cubicBezTo>
                  <a:pt x="29" y="0"/>
                  <a:pt x="29" y="14"/>
                  <a:pt x="29" y="66"/>
                </a:cubicBezTo>
                <a:cubicBezTo>
                  <a:pt x="24" y="68"/>
                  <a:pt x="20" y="68"/>
                  <a:pt x="16" y="6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1"/>
                  <a:pt x="0" y="11"/>
                  <a:pt x="0" y="11"/>
                </a:cubicBezTo>
                <a:cubicBezTo>
                  <a:pt x="9" y="0"/>
                  <a:pt x="9" y="0"/>
                  <a:pt x="9" y="0"/>
                </a:cubicBezTo>
                <a:lnTo>
                  <a:pt x="2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4E6B3141-BC6F-4515-97A6-3E1986979C9C}"/>
              </a:ext>
            </a:extLst>
          </p:cNvPr>
          <p:cNvSpPr>
            <a:spLocks/>
          </p:cNvSpPr>
          <p:nvPr/>
        </p:nvSpPr>
        <p:spPr bwMode="auto">
          <a:xfrm>
            <a:off x="504046" y="3468672"/>
            <a:ext cx="45719" cy="52717"/>
          </a:xfrm>
          <a:custGeom>
            <a:avLst/>
            <a:gdLst>
              <a:gd name="T0" fmla="*/ 28 w 28"/>
              <a:gd name="T1" fmla="*/ 0 h 34"/>
              <a:gd name="T2" fmla="*/ 0 w 28"/>
              <a:gd name="T3" fmla="*/ 34 h 34"/>
              <a:gd name="T4" fmla="*/ 0 w 28"/>
              <a:gd name="T5" fmla="*/ 0 h 34"/>
              <a:gd name="T6" fmla="*/ 28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28" y="0"/>
                </a:moveTo>
                <a:lnTo>
                  <a:pt x="0" y="34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765F15EF-C407-4F15-AA24-30D575041779}"/>
              </a:ext>
            </a:extLst>
          </p:cNvPr>
          <p:cNvSpPr>
            <a:spLocks/>
          </p:cNvSpPr>
          <p:nvPr/>
        </p:nvSpPr>
        <p:spPr bwMode="auto">
          <a:xfrm>
            <a:off x="424674" y="3522646"/>
            <a:ext cx="77260" cy="198465"/>
          </a:xfrm>
          <a:custGeom>
            <a:avLst/>
            <a:gdLst>
              <a:gd name="T0" fmla="*/ 16 w 16"/>
              <a:gd name="T1" fmla="*/ 0 h 41"/>
              <a:gd name="T2" fmla="*/ 16 w 16"/>
              <a:gd name="T3" fmla="*/ 41 h 41"/>
              <a:gd name="T4" fmla="*/ 6 w 16"/>
              <a:gd name="T5" fmla="*/ 32 h 41"/>
              <a:gd name="T6" fmla="*/ 5 w 16"/>
              <a:gd name="T7" fmla="*/ 13 h 41"/>
              <a:gd name="T8" fmla="*/ 16 w 1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">
                <a:moveTo>
                  <a:pt x="16" y="0"/>
                </a:moveTo>
                <a:cubicBezTo>
                  <a:pt x="16" y="41"/>
                  <a:pt x="16" y="41"/>
                  <a:pt x="16" y="41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28"/>
                  <a:pt x="0" y="19"/>
                  <a:pt x="5" y="13"/>
                </a:cubicBezTo>
                <a:lnTo>
                  <a:pt x="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F64420-9754-4EE0-BA2C-D5DF25AE816B}"/>
              </a:ext>
            </a:extLst>
          </p:cNvPr>
          <p:cNvSpPr txBox="1"/>
          <p:nvPr/>
        </p:nvSpPr>
        <p:spPr>
          <a:xfrm>
            <a:off x="6690762" y="1370094"/>
            <a:ext cx="4922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前期学习了一些实值串转化为二值制串的方法，比如一般的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sign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函数，利用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K-means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的方法，概率方法等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，初步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实现了二值的离散网络嵌入以及简单的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lowbit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的离散网络嵌入，以及为了进一步快速地分类，学习并且实现了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BNN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中的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Linear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部分以及基于</a:t>
            </a:r>
            <a:r>
              <a:rPr lang="en-US" altLang="zh-CN" sz="2400" dirty="0" err="1">
                <a:solidFill>
                  <a:schemeClr val="bg1"/>
                </a:solidFill>
                <a:latin typeface="+mj-ea"/>
                <a:ea typeface="+mj-ea"/>
              </a:rPr>
              <a:t>pegasos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SVM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475" y="5266313"/>
            <a:ext cx="9805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可以和下面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的研究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思路合在一起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4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FBC20A-60FB-4FF0-9944-5EEF47B7EE6D}"/>
              </a:ext>
            </a:extLst>
          </p:cNvPr>
          <p:cNvCxnSpPr>
            <a:cxnSpLocks/>
            <a:stCxn id="106" idx="4"/>
            <a:endCxn id="108" idx="0"/>
          </p:cNvCxnSpPr>
          <p:nvPr/>
        </p:nvCxnSpPr>
        <p:spPr>
          <a:xfrm>
            <a:off x="5025624" y="3474323"/>
            <a:ext cx="0" cy="9970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研究思路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38D24D4-98D7-4EC2-A4DB-079E77C4C94E}"/>
              </a:ext>
            </a:extLst>
          </p:cNvPr>
          <p:cNvGrpSpPr/>
          <p:nvPr/>
        </p:nvGrpSpPr>
        <p:grpSpPr>
          <a:xfrm>
            <a:off x="4909884" y="3223217"/>
            <a:ext cx="231479" cy="1499264"/>
            <a:chOff x="6962660" y="2067973"/>
            <a:chExt cx="200967" cy="1199904"/>
          </a:xfrm>
          <a:solidFill>
            <a:srgbClr val="F2F2F2"/>
          </a:solidFill>
        </p:grpSpPr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742A1616-C122-4BAB-BE93-48CE3E413A5D}"/>
                </a:ext>
              </a:extLst>
            </p:cNvPr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69DE0C3-6B14-4084-B4D7-0BE1622C794B}"/>
                </a:ext>
              </a:extLst>
            </p:cNvPr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08B97A6-DA7F-40D3-8FB9-C220199765F5}"/>
                </a:ext>
              </a:extLst>
            </p:cNvPr>
            <p:cNvSpPr/>
            <p:nvPr/>
          </p:nvSpPr>
          <p:spPr>
            <a:xfrm>
              <a:off x="6962660" y="3066910"/>
              <a:ext cx="200967" cy="200967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1038CEE-C0C7-4C9E-A431-97F01A290E55}"/>
              </a:ext>
            </a:extLst>
          </p:cNvPr>
          <p:cNvSpPr txBox="1"/>
          <p:nvPr/>
        </p:nvSpPr>
        <p:spPr>
          <a:xfrm>
            <a:off x="5294392" y="3805043"/>
            <a:ext cx="24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DNE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97EEED-E82E-4C16-80C4-425FAC2C3E73}"/>
              </a:ext>
            </a:extLst>
          </p:cNvPr>
          <p:cNvSpPr txBox="1"/>
          <p:nvPr/>
        </p:nvSpPr>
        <p:spPr>
          <a:xfrm>
            <a:off x="5188261" y="3199265"/>
            <a:ext cx="163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Hashing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525E9A6-D858-4A5A-BE4D-76837DA6F4FA}"/>
              </a:ext>
            </a:extLst>
          </p:cNvPr>
          <p:cNvSpPr txBox="1"/>
          <p:nvPr/>
        </p:nvSpPr>
        <p:spPr>
          <a:xfrm>
            <a:off x="5351825" y="4332594"/>
            <a:ext cx="1838669" cy="3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blipFill>
                  <a:blip r:embed="rId6"/>
                  <a:stretch>
                    <a:fillRect/>
                  </a:stretch>
                </a:blipFill>
              </a:rPr>
              <a:t>LQNAR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A777E7-E98F-47FA-802F-C39240146731}"/>
              </a:ext>
            </a:extLst>
          </p:cNvPr>
          <p:cNvSpPr txBox="1"/>
          <p:nvPr/>
        </p:nvSpPr>
        <p:spPr>
          <a:xfrm>
            <a:off x="328725" y="427054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2456D-3B59-4291-B42E-ECC88C413908}"/>
              </a:ext>
            </a:extLst>
          </p:cNvPr>
          <p:cNvSpPr txBox="1"/>
          <p:nvPr/>
        </p:nvSpPr>
        <p:spPr>
          <a:xfrm>
            <a:off x="1165609" y="4886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研究思路与方法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D45132-2A0D-4387-B6AE-0A17306AF729}"/>
              </a:ext>
            </a:extLst>
          </p:cNvPr>
          <p:cNvSpPr txBox="1">
            <a:spLocks/>
          </p:cNvSpPr>
          <p:nvPr/>
        </p:nvSpPr>
        <p:spPr>
          <a:xfrm>
            <a:off x="3586207" y="2861661"/>
            <a:ext cx="7493475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因为能将乘机运算转化为异或运算，然后通过硬件已有的指令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POPCNT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求得二值串中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的个数，来快速得到结果。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B3FA9-763F-4911-8102-6ABD4C988431}"/>
              </a:ext>
            </a:extLst>
          </p:cNvPr>
          <p:cNvSpPr txBox="1">
            <a:spLocks/>
          </p:cNvSpPr>
          <p:nvPr/>
        </p:nvSpPr>
        <p:spPr>
          <a:xfrm>
            <a:off x="3639647" y="3909938"/>
            <a:ext cx="7582540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LQANR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加入了节点属性，通过邻接矩阵和节点的信息来获得节点的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embedding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就是将原本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{+1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 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-1}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的二值形式转化为</a:t>
            </a: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{-2^n...-2, -1, 0, 1, ... 2^n}</a:t>
            </a: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的形式</a:t>
            </a:r>
            <a:endParaRPr lang="zh-CN" altLang="en-US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C4D019-2148-4D13-A45D-D0DD9EAD9700}"/>
              </a:ext>
            </a:extLst>
          </p:cNvPr>
          <p:cNvGrpSpPr/>
          <p:nvPr/>
        </p:nvGrpSpPr>
        <p:grpSpPr>
          <a:xfrm>
            <a:off x="1410140" y="3836058"/>
            <a:ext cx="2024333" cy="809733"/>
            <a:chOff x="818583" y="3264737"/>
            <a:chExt cx="1602178" cy="640871"/>
          </a:xfrm>
        </p:grpSpPr>
        <p:sp>
          <p:nvSpPr>
            <p:cNvPr id="10" name="任意多边形 25">
              <a:extLst>
                <a:ext uri="{FF2B5EF4-FFF2-40B4-BE49-F238E27FC236}">
                  <a16:creationId xmlns:a16="http://schemas.microsoft.com/office/drawing/2014/main" id="{C8E2EAEE-F6A1-4FB4-88AD-5C1F869D1AAE}"/>
                </a:ext>
              </a:extLst>
            </p:cNvPr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LQANR</a:t>
              </a:r>
            </a:p>
          </p:txBody>
        </p:sp>
        <p:sp>
          <p:nvSpPr>
            <p:cNvPr id="11" name="MH_Other_4">
              <a:extLst>
                <a:ext uri="{FF2B5EF4-FFF2-40B4-BE49-F238E27FC236}">
                  <a16:creationId xmlns:a16="http://schemas.microsoft.com/office/drawing/2014/main" id="{0243F8DA-EBD6-4CC5-9497-808AD7F697D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F631B9-7DAA-4507-BDF5-BFB2B67401A1}"/>
              </a:ext>
            </a:extLst>
          </p:cNvPr>
          <p:cNvGrpSpPr/>
          <p:nvPr/>
        </p:nvGrpSpPr>
        <p:grpSpPr>
          <a:xfrm>
            <a:off x="1410140" y="1823672"/>
            <a:ext cx="2024333" cy="809733"/>
            <a:chOff x="818583" y="1644226"/>
            <a:chExt cx="1602178" cy="640871"/>
          </a:xfrm>
        </p:grpSpPr>
        <p:sp>
          <p:nvSpPr>
            <p:cNvPr id="16" name="任意多边形 31">
              <a:extLst>
                <a:ext uri="{FF2B5EF4-FFF2-40B4-BE49-F238E27FC236}">
                  <a16:creationId xmlns:a16="http://schemas.microsoft.com/office/drawing/2014/main" id="{F0C6B88F-4B9C-4971-A102-0E9ABA934BD2}"/>
                </a:ext>
              </a:extLst>
            </p:cNvPr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DNE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MH_Other_10">
              <a:extLst>
                <a:ext uri="{FF2B5EF4-FFF2-40B4-BE49-F238E27FC236}">
                  <a16:creationId xmlns:a16="http://schemas.microsoft.com/office/drawing/2014/main" id="{7B4DDA4E-9139-4FDD-A559-9C0B9EE3194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58440E-9CCB-48B4-8554-EAAEDD2C6FC1}"/>
              </a:ext>
            </a:extLst>
          </p:cNvPr>
          <p:cNvGrpSpPr/>
          <p:nvPr/>
        </p:nvGrpSpPr>
        <p:grpSpPr>
          <a:xfrm>
            <a:off x="1410140" y="2837285"/>
            <a:ext cx="2024333" cy="809733"/>
            <a:chOff x="818583" y="2444089"/>
            <a:chExt cx="1602178" cy="640871"/>
          </a:xfrm>
        </p:grpSpPr>
        <p:sp>
          <p:nvSpPr>
            <p:cNvPr id="19" name="任意多边形 34">
              <a:extLst>
                <a:ext uri="{FF2B5EF4-FFF2-40B4-BE49-F238E27FC236}">
                  <a16:creationId xmlns:a16="http://schemas.microsoft.com/office/drawing/2014/main" id="{10DAF0AF-9BDE-464E-8DD7-86AAE3CAA254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Hashing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MH_Other_13">
              <a:extLst>
                <a:ext uri="{FF2B5EF4-FFF2-40B4-BE49-F238E27FC236}">
                  <a16:creationId xmlns:a16="http://schemas.microsoft.com/office/drawing/2014/main" id="{D8782C8A-EF17-42B7-BE57-EF95EC9AEA6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90E8D62-2F7A-447B-AFA2-DAA320522719}"/>
              </a:ext>
            </a:extLst>
          </p:cNvPr>
          <p:cNvSpPr txBox="1">
            <a:spLocks/>
          </p:cNvSpPr>
          <p:nvPr/>
        </p:nvSpPr>
        <p:spPr>
          <a:xfrm>
            <a:off x="3586208" y="1865665"/>
            <a:ext cx="7311948" cy="767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</a:rPr>
              <a:t>将高维度，稀疏矩阵，转换为低维度，稠密矩阵，再利用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值乘法</a:t>
            </a:r>
            <a:r>
              <a:rPr lang="zh-CN" altLang="en-US" dirty="0">
                <a:solidFill>
                  <a:schemeClr val="bg1"/>
                </a:solidFill>
              </a:rPr>
              <a:t>代替</a:t>
            </a:r>
            <a:r>
              <a:rPr lang="zh-CN" altLang="zh-CN" dirty="0">
                <a:solidFill>
                  <a:schemeClr val="bg1"/>
                </a:solidFill>
              </a:rPr>
              <a:t>汉明相似度</a:t>
            </a:r>
            <a:r>
              <a:rPr lang="zh-CN" altLang="en-US" dirty="0">
                <a:solidFill>
                  <a:schemeClr val="bg1"/>
                </a:solidFill>
              </a:rPr>
              <a:t>来评估样本间的距离，构造目标函数，通过已有的标签信息指导嵌入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91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750" y="599440"/>
            <a:ext cx="10515600" cy="1325563"/>
          </a:xfrm>
        </p:spPr>
        <p:txBody>
          <a:bodyPr>
            <a:normAutofit/>
          </a:bodyPr>
          <a:lstStyle/>
          <a:p>
            <a:pPr defTabSz="1219170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HASH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快的原因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1734185"/>
            <a:ext cx="7322820" cy="2032000"/>
          </a:xfrm>
        </p:spPr>
        <p:txBody>
          <a:bodyPr>
            <a:normAutofit fontScale="85000" lnSpcReduction="10000"/>
          </a:bodyPr>
          <a:lstStyle/>
          <a:p>
            <a:pPr marL="0" indent="0" defTabSz="121917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因为能将乘机运算转化为异或运算，然后通过硬件已有的指令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POPCNT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求得二值串中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的个数，来快速得到结果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。相较于其他的距离计算，只需要两个操作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306314"/>
            <a:ext cx="4886325" cy="34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65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994</Words>
  <Application>Microsoft Office PowerPoint</Application>
  <PresentationFormat>宽屏</PresentationFormat>
  <Paragraphs>144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Open Sans</vt:lpstr>
      <vt:lpstr>等线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Impact</vt:lpstr>
      <vt:lpstr>Mongolian Baiti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HASH快的原因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振 毛</cp:lastModifiedBy>
  <cp:revision>87</cp:revision>
  <dcterms:created xsi:type="dcterms:W3CDTF">2015-05-05T08:02:14Z</dcterms:created>
  <dcterms:modified xsi:type="dcterms:W3CDTF">2020-12-22T13:36:44Z</dcterms:modified>
  <cp:category>www.1ppt.com</cp:category>
</cp:coreProperties>
</file>